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7" r:id="rId3"/>
    <p:sldId id="268" r:id="rId4"/>
    <p:sldId id="269" r:id="rId5"/>
    <p:sldId id="272" r:id="rId6"/>
    <p:sldId id="259" r:id="rId7"/>
    <p:sldId id="260" r:id="rId8"/>
    <p:sldId id="263" r:id="rId9"/>
    <p:sldId id="261" r:id="rId10"/>
    <p:sldId id="262" r:id="rId11"/>
    <p:sldId id="275" r:id="rId12"/>
    <p:sldId id="265" r:id="rId13"/>
    <p:sldId id="270" r:id="rId14"/>
    <p:sldId id="264" r:id="rId15"/>
    <p:sldId id="266" r:id="rId16"/>
    <p:sldId id="267" r:id="rId17"/>
    <p:sldId id="280" r:id="rId18"/>
    <p:sldId id="279" r:id="rId19"/>
    <p:sldId id="278" r:id="rId20"/>
    <p:sldId id="277" r:id="rId21"/>
    <p:sldId id="274" r:id="rId22"/>
    <p:sldId id="276" r:id="rId23"/>
    <p:sldId id="281" r:id="rId24"/>
    <p:sldId id="282" r:id="rId2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22"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ru-RU" smtClean="0"/>
              <a:t>Образец заголовка</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19.01.2023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19.01.2023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19.01.2023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19.01.2023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ru-RU" smtClean="0"/>
              <a:t>Образец заголовка</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19.01.2023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t>19.01.2023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ru-RU" smtClean="0"/>
              <a:t>Образец текста</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ru-RU" smtClean="0"/>
              <a:t>Образец текста</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19.01.2023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19.01.2023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19.01.2023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ru-RU" smtClean="0"/>
              <a:t>Образец заголовка</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19.01.2023</a:t>
            </a:fld>
            <a:endParaRPr lang="ru-RU"/>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ru-RU"/>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ru-RU" smtClean="0"/>
              <a:t>Вставка рисунка</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ru-RU" smtClean="0"/>
              <a:t>Образец заголовка</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19.01.2023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B4C71EC6-210F-42DE-9C53-41977AD35B3D}" type="datetimeFigureOut">
              <a:rPr lang="ru-RU" smtClean="0"/>
              <a:t>19.01.2023</a:t>
            </a:fld>
            <a:endParaRPr lang="ru-RU"/>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ru-RU"/>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31.jpg"/></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 Id="rId5" Type="http://schemas.openxmlformats.org/officeDocument/2006/relationships/image" Target="../media/image36.jpg"/><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t>Центр грамотности и письма</a:t>
            </a:r>
            <a:endParaRPr lang="ru-RU" dirty="0"/>
          </a:p>
        </p:txBody>
      </p:sp>
      <p:sp>
        <p:nvSpPr>
          <p:cNvPr id="3" name="Подзаголовок 2"/>
          <p:cNvSpPr>
            <a:spLocks noGrp="1"/>
          </p:cNvSpPr>
          <p:nvPr>
            <p:ph type="subTitle" idx="1"/>
          </p:nvPr>
        </p:nvSpPr>
        <p:spPr>
          <a:xfrm>
            <a:off x="5516733" y="5616998"/>
            <a:ext cx="3600401" cy="1080120"/>
          </a:xfrm>
        </p:spPr>
        <p:txBody>
          <a:bodyPr/>
          <a:lstStyle/>
          <a:p>
            <a:r>
              <a:rPr lang="ru-RU" dirty="0" smtClean="0"/>
              <a:t>Выполнили:</a:t>
            </a:r>
          </a:p>
          <a:p>
            <a:r>
              <a:rPr lang="ru-RU" dirty="0" smtClean="0"/>
              <a:t>Калачёва В.Н.</a:t>
            </a:r>
          </a:p>
          <a:p>
            <a:r>
              <a:rPr lang="ru-RU" dirty="0" err="1" smtClean="0"/>
              <a:t>Шнабель</a:t>
            </a:r>
            <a:r>
              <a:rPr lang="ru-RU" dirty="0" smtClean="0"/>
              <a:t> В.М.</a:t>
            </a:r>
            <a:endParaRPr lang="ru-RU"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2600061"/>
            <a:ext cx="4367808" cy="2456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82815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96652"/>
            <a:ext cx="8208912" cy="6156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2757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dei.club/uploads/posts/2021-11/thumbs/1636653991_24-idei-club-p-kabinet-logopeda-interer-krasivo-foto-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620688"/>
            <a:ext cx="4321629" cy="57606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635820"/>
            <a:ext cx="3962400" cy="5745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72960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188640"/>
            <a:ext cx="7520940" cy="548640"/>
          </a:xfrm>
        </p:spPr>
        <p:txBody>
          <a:bodyPr/>
          <a:lstStyle/>
          <a:p>
            <a:pPr algn="ctr"/>
            <a:r>
              <a:rPr lang="ru-RU" dirty="0" smtClean="0"/>
              <a:t>Приемы развития грамотности</a:t>
            </a:r>
            <a:endParaRPr lang="ru-RU" dirty="0"/>
          </a:p>
        </p:txBody>
      </p:sp>
      <p:sp>
        <p:nvSpPr>
          <p:cNvPr id="3" name="Объект 2"/>
          <p:cNvSpPr>
            <a:spLocks noGrp="1"/>
          </p:cNvSpPr>
          <p:nvPr>
            <p:ph idx="1"/>
          </p:nvPr>
        </p:nvSpPr>
        <p:spPr>
          <a:xfrm>
            <a:off x="0" y="692696"/>
            <a:ext cx="9144000" cy="6165304"/>
          </a:xfrm>
        </p:spPr>
        <p:txBody>
          <a:bodyPr>
            <a:normAutofit fontScale="62500" lnSpcReduction="20000"/>
          </a:bodyPr>
          <a:lstStyle/>
          <a:p>
            <a:pPr algn="just">
              <a:buAutoNum type="arabicPeriod"/>
            </a:pPr>
            <a:r>
              <a:rPr lang="ru-RU" sz="2600" dirty="0" smtClean="0">
                <a:latin typeface="Times New Roman" pitchFamily="18" charset="0"/>
                <a:cs typeface="Times New Roman" pitchFamily="18" charset="0"/>
              </a:rPr>
              <a:t>Фиксация своих планов </a:t>
            </a:r>
            <a:r>
              <a:rPr lang="ru-RU" sz="2600" b="0" dirty="0" smtClean="0">
                <a:latin typeface="Times New Roman" pitchFamily="18" charset="0"/>
                <a:cs typeface="Times New Roman" pitchFamily="18" charset="0"/>
              </a:rPr>
              <a:t>(печатными буквами)  План выработанный  совместно с детьми и взрослыми НЕ переписывается начисто, поэтому изначально все идеи следует записывать по возможности аккуратно. Подписываются авторы идей. Следует договориться кто будет отмечать уже сделанное. По окончанию проекта выбранная часть материалов проекта размещается за пределами группы, другая в специальную коробку, которая станет основой для работы на следующий год. </a:t>
            </a:r>
          </a:p>
          <a:p>
            <a:pPr algn="just">
              <a:buAutoNum type="arabicPeriod"/>
            </a:pPr>
            <a:r>
              <a:rPr lang="ru-RU" sz="2600" dirty="0" smtClean="0">
                <a:latin typeface="Times New Roman" pitchFamily="18" charset="0"/>
                <a:cs typeface="Times New Roman" pitchFamily="18" charset="0"/>
              </a:rPr>
              <a:t>Фиксация новостей</a:t>
            </a:r>
          </a:p>
          <a:p>
            <a:pPr algn="just"/>
            <a:r>
              <a:rPr lang="ru-RU" sz="2600" dirty="0" smtClean="0">
                <a:latin typeface="Times New Roman" pitchFamily="18" charset="0"/>
                <a:cs typeface="Times New Roman" pitchFamily="18" charset="0"/>
              </a:rPr>
              <a:t>3. Подписи в группе</a:t>
            </a:r>
          </a:p>
          <a:p>
            <a:pPr algn="just"/>
            <a:r>
              <a:rPr lang="ru-RU" sz="2600" dirty="0" smtClean="0">
                <a:latin typeface="Times New Roman" pitchFamily="18" charset="0"/>
                <a:cs typeface="Times New Roman" pitchFamily="18" charset="0"/>
              </a:rPr>
              <a:t>4. Модель 3 вопросов </a:t>
            </a:r>
            <a:r>
              <a:rPr lang="ru-RU" sz="2600" b="0" dirty="0" smtClean="0">
                <a:latin typeface="Times New Roman" pitchFamily="18" charset="0"/>
                <a:cs typeface="Times New Roman" pitchFamily="18" charset="0"/>
              </a:rPr>
              <a:t>(один цвет – идеи детей, идеи взрослых – другой цвет). </a:t>
            </a:r>
            <a:r>
              <a:rPr lang="ru-RU" sz="2600" b="0" dirty="0">
                <a:latin typeface="Times New Roman" pitchFamily="18" charset="0"/>
                <a:cs typeface="Times New Roman" pitchFamily="18" charset="0"/>
              </a:rPr>
              <a:t>Важно </a:t>
            </a:r>
            <a:r>
              <a:rPr lang="ru-RU" sz="2600" b="0" dirty="0" smtClean="0">
                <a:latin typeface="Times New Roman" pitchFamily="18" charset="0"/>
                <a:cs typeface="Times New Roman" pitchFamily="18" charset="0"/>
              </a:rPr>
              <a:t>чтобы все идеи детей были зафиксированы воспитателем, представлены на видном месте, сохранены. Заполненная модель выставляется в приемной – включение родителей в проект.</a:t>
            </a:r>
            <a:endParaRPr lang="ru-RU" sz="2600" b="0" dirty="0">
              <a:latin typeface="Times New Roman" pitchFamily="18" charset="0"/>
              <a:cs typeface="Times New Roman" pitchFamily="18" charset="0"/>
            </a:endParaRPr>
          </a:p>
          <a:p>
            <a:pPr algn="just">
              <a:buAutoNum type="arabicPeriod" startAt="5"/>
            </a:pPr>
            <a:r>
              <a:rPr lang="ru-RU" sz="2600" dirty="0" smtClean="0">
                <a:latin typeface="Times New Roman" pitchFamily="18" charset="0"/>
                <a:cs typeface="Times New Roman" pitchFamily="18" charset="0"/>
              </a:rPr>
              <a:t>Записи рассказов</a:t>
            </a:r>
          </a:p>
          <a:p>
            <a:pPr algn="just">
              <a:buAutoNum type="arabicPeriod" startAt="5"/>
            </a:pPr>
            <a:r>
              <a:rPr lang="ru-RU" sz="2600" dirty="0" smtClean="0">
                <a:latin typeface="Times New Roman" pitchFamily="18" charset="0"/>
                <a:cs typeface="Times New Roman" pitchFamily="18" charset="0"/>
              </a:rPr>
              <a:t>Придумывание историй</a:t>
            </a:r>
          </a:p>
          <a:p>
            <a:pPr algn="just">
              <a:buAutoNum type="arabicPeriod" startAt="5"/>
            </a:pPr>
            <a:r>
              <a:rPr lang="ru-RU" sz="2600" dirty="0" smtClean="0">
                <a:latin typeface="Times New Roman" pitchFamily="18" charset="0"/>
                <a:cs typeface="Times New Roman" pitchFamily="18" charset="0"/>
              </a:rPr>
              <a:t>Рассматривание книг с картинками, рассказывание и чтение в слух.</a:t>
            </a:r>
          </a:p>
          <a:p>
            <a:pPr algn="just">
              <a:buAutoNum type="arabicPeriod" startAt="5"/>
            </a:pPr>
            <a:r>
              <a:rPr lang="ru-RU" sz="2600" dirty="0" smtClean="0">
                <a:latin typeface="Times New Roman" pitchFamily="18" charset="0"/>
                <a:cs typeface="Times New Roman" pitchFamily="18" charset="0"/>
              </a:rPr>
              <a:t>Криптограммы</a:t>
            </a:r>
          </a:p>
          <a:p>
            <a:pPr algn="just">
              <a:buAutoNum type="arabicPeriod" startAt="5"/>
            </a:pPr>
            <a:r>
              <a:rPr lang="ru-RU" sz="2600" dirty="0" smtClean="0">
                <a:latin typeface="Times New Roman" pitchFamily="18" charset="0"/>
                <a:cs typeface="Times New Roman" pitchFamily="18" charset="0"/>
              </a:rPr>
              <a:t>Тематическая азбука (с 4лет возможно)</a:t>
            </a:r>
          </a:p>
          <a:p>
            <a:pPr algn="just">
              <a:buAutoNum type="arabicPeriod" startAt="5"/>
            </a:pPr>
            <a:r>
              <a:rPr lang="ru-RU" sz="2600" dirty="0" smtClean="0">
                <a:latin typeface="Times New Roman" pitchFamily="18" charset="0"/>
                <a:cs typeface="Times New Roman" pitchFamily="18" charset="0"/>
              </a:rPr>
              <a:t>Изготовление книг</a:t>
            </a:r>
          </a:p>
          <a:p>
            <a:pPr algn="just">
              <a:buAutoNum type="arabicPeriod" startAt="5"/>
            </a:pPr>
            <a:r>
              <a:rPr lang="ru-RU" sz="2600" dirty="0" smtClean="0">
                <a:latin typeface="Times New Roman" pitchFamily="18" charset="0"/>
                <a:cs typeface="Times New Roman" pitchFamily="18" charset="0"/>
              </a:rPr>
              <a:t>Заполнение плана меню на день</a:t>
            </a:r>
          </a:p>
          <a:p>
            <a:pPr algn="just">
              <a:buAutoNum type="arabicPeriod" startAt="5"/>
            </a:pPr>
            <a:r>
              <a:rPr lang="ru-RU" sz="2600" dirty="0" smtClean="0">
                <a:latin typeface="Times New Roman" pitchFamily="18" charset="0"/>
                <a:cs typeface="Times New Roman" pitchFamily="18" charset="0"/>
              </a:rPr>
              <a:t>Правила группы</a:t>
            </a:r>
          </a:p>
          <a:p>
            <a:pPr algn="just">
              <a:buAutoNum type="arabicPeriod" startAt="5"/>
            </a:pPr>
            <a:r>
              <a:rPr lang="ru-RU" sz="2600" dirty="0" smtClean="0">
                <a:latin typeface="Times New Roman" pitchFamily="18" charset="0"/>
                <a:cs typeface="Times New Roman" pitchFamily="18" charset="0"/>
              </a:rPr>
              <a:t>Приглашения, афиши</a:t>
            </a:r>
          </a:p>
          <a:p>
            <a:pPr algn="just">
              <a:buAutoNum type="arabicPeriod" startAt="5"/>
            </a:pPr>
            <a:r>
              <a:rPr lang="ru-RU" sz="2600" dirty="0" smtClean="0">
                <a:latin typeface="Times New Roman" pitchFamily="18" charset="0"/>
                <a:cs typeface="Times New Roman" pitchFamily="18" charset="0"/>
              </a:rPr>
              <a:t>Рабочие тетради, карточки с буквами</a:t>
            </a:r>
          </a:p>
          <a:p>
            <a:pPr algn="just">
              <a:buAutoNum type="arabicPeriod" startAt="5"/>
            </a:pPr>
            <a:r>
              <a:rPr lang="ru-RU" sz="2600" dirty="0" smtClean="0">
                <a:latin typeface="Times New Roman" pitchFamily="18" charset="0"/>
                <a:cs typeface="Times New Roman" pitchFamily="18" charset="0"/>
              </a:rPr>
              <a:t>Создание букв</a:t>
            </a:r>
            <a:endParaRPr lang="ru-RU" b="0" dirty="0" smtClean="0"/>
          </a:p>
          <a:p>
            <a:r>
              <a:rPr lang="ru-RU" dirty="0" smtClean="0"/>
              <a:t> </a:t>
            </a:r>
            <a:endParaRPr lang="ru-RU" dirty="0"/>
          </a:p>
        </p:txBody>
      </p:sp>
    </p:spTree>
    <p:extLst>
      <p:ext uri="{BB962C8B-B14F-4D97-AF65-F5344CB8AC3E}">
        <p14:creationId xmlns:p14="http://schemas.microsoft.com/office/powerpoint/2010/main" val="27777192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err="1" smtClean="0"/>
              <a:t>ПРОекты</a:t>
            </a:r>
            <a:endParaRPr lang="ru-RU" dirty="0"/>
          </a:p>
        </p:txBody>
      </p:sp>
      <p:sp>
        <p:nvSpPr>
          <p:cNvPr id="3" name="Объект 2"/>
          <p:cNvSpPr>
            <a:spLocks noGrp="1"/>
          </p:cNvSpPr>
          <p:nvPr>
            <p:ph idx="1"/>
          </p:nvPr>
        </p:nvSpPr>
        <p:spPr/>
        <p:txBody>
          <a:bodyPr/>
          <a:lstStyle/>
          <a:p>
            <a:pPr algn="just">
              <a:buAutoNum type="arabicPeriod"/>
            </a:pPr>
            <a:r>
              <a:rPr lang="ru-RU" sz="2400" dirty="0" err="1" smtClean="0">
                <a:latin typeface="Times New Roman" pitchFamily="18" charset="0"/>
                <a:cs typeface="Times New Roman" pitchFamily="18" charset="0"/>
              </a:rPr>
              <a:t>Книжкина</a:t>
            </a:r>
            <a:r>
              <a:rPr lang="ru-RU" sz="2400" dirty="0" smtClean="0">
                <a:latin typeface="Times New Roman" pitchFamily="18" charset="0"/>
                <a:cs typeface="Times New Roman" pitchFamily="18" charset="0"/>
              </a:rPr>
              <a:t> больница</a:t>
            </a:r>
          </a:p>
          <a:p>
            <a:pPr algn="just">
              <a:buAutoNum type="arabicPeriod"/>
            </a:pPr>
            <a:r>
              <a:rPr lang="ru-RU" sz="2400" dirty="0" err="1" smtClean="0">
                <a:latin typeface="Times New Roman" pitchFamily="18" charset="0"/>
                <a:cs typeface="Times New Roman" pitchFamily="18" charset="0"/>
              </a:rPr>
              <a:t>Книжкин</a:t>
            </a:r>
            <a:r>
              <a:rPr lang="ru-RU" sz="2400" dirty="0" smtClean="0">
                <a:latin typeface="Times New Roman" pitchFamily="18" charset="0"/>
                <a:cs typeface="Times New Roman" pitchFamily="18" charset="0"/>
              </a:rPr>
              <a:t> час</a:t>
            </a:r>
          </a:p>
          <a:p>
            <a:pPr algn="just">
              <a:buAutoNum type="arabicPeriod"/>
            </a:pPr>
            <a:r>
              <a:rPr lang="ru-RU" sz="2400" dirty="0" smtClean="0">
                <a:latin typeface="Times New Roman" pitchFamily="18" charset="0"/>
                <a:cs typeface="Times New Roman" pitchFamily="18" charset="0"/>
              </a:rPr>
              <a:t>Читательский дневник</a:t>
            </a:r>
          </a:p>
          <a:p>
            <a:pPr algn="just">
              <a:buAutoNum type="arabicPeriod"/>
            </a:pPr>
            <a:r>
              <a:rPr lang="ru-RU" sz="2400" dirty="0" smtClean="0">
                <a:latin typeface="Times New Roman" pitchFamily="18" charset="0"/>
                <a:cs typeface="Times New Roman" pitchFamily="18" charset="0"/>
              </a:rPr>
              <a:t>Книгоиздательство</a:t>
            </a:r>
          </a:p>
          <a:p>
            <a:pPr algn="just">
              <a:buAutoNum type="arabicPeriod"/>
            </a:pPr>
            <a:r>
              <a:rPr lang="ru-RU" sz="2400" dirty="0" smtClean="0">
                <a:latin typeface="Times New Roman" pitchFamily="18" charset="0"/>
                <a:cs typeface="Times New Roman" pitchFamily="18" charset="0"/>
              </a:rPr>
              <a:t>Юный сказочник</a:t>
            </a:r>
          </a:p>
          <a:p>
            <a:pPr algn="just">
              <a:buAutoNum type="arabicPeriod"/>
            </a:pPr>
            <a:r>
              <a:rPr lang="ru-RU" sz="2400" dirty="0" smtClean="0">
                <a:latin typeface="Times New Roman" pitchFamily="18" charset="0"/>
                <a:cs typeface="Times New Roman" pitchFamily="18" charset="0"/>
              </a:rPr>
              <a:t>Слайд-шоу</a:t>
            </a:r>
          </a:p>
          <a:p>
            <a:pPr algn="just">
              <a:buAutoNum type="arabicPeriod"/>
            </a:pPr>
            <a:r>
              <a:rPr lang="ru-RU" sz="2400" dirty="0" smtClean="0">
                <a:latin typeface="Times New Roman" pitchFamily="18" charset="0"/>
                <a:cs typeface="Times New Roman" pitchFamily="18" charset="0"/>
              </a:rPr>
              <a:t>Детский театр</a:t>
            </a:r>
          </a:p>
          <a:p>
            <a:pPr>
              <a:buAutoNum type="arabicPeriod"/>
            </a:pPr>
            <a:endParaRPr lang="ru-RU" dirty="0"/>
          </a:p>
        </p:txBody>
      </p:sp>
    </p:spTree>
    <p:extLst>
      <p:ext uri="{BB962C8B-B14F-4D97-AF65-F5344CB8AC3E}">
        <p14:creationId xmlns:p14="http://schemas.microsoft.com/office/powerpoint/2010/main" val="17040448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33" r="32154"/>
          <a:stretch/>
        </p:blipFill>
        <p:spPr bwMode="auto">
          <a:xfrm rot="5400000">
            <a:off x="5250162" y="-201491"/>
            <a:ext cx="3257910" cy="4038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286" r="21277"/>
          <a:stretch/>
        </p:blipFill>
        <p:spPr bwMode="auto">
          <a:xfrm rot="5400000">
            <a:off x="-882155" y="1394323"/>
            <a:ext cx="6515822"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9669" y="3197999"/>
            <a:ext cx="5022850" cy="368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45778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1979712" y="3287192"/>
            <a:ext cx="6444208" cy="3384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7685" b="37685"/>
          <a:stretch/>
        </p:blipFill>
        <p:spPr bwMode="auto">
          <a:xfrm>
            <a:off x="2987824" y="-1755577"/>
            <a:ext cx="3236913"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64600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588" y="1041648"/>
            <a:ext cx="7615237" cy="4713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30299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2214406"/>
            <a:ext cx="4147469" cy="2808312"/>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072" y="908720"/>
            <a:ext cx="3433998" cy="5419684"/>
          </a:xfrm>
          <a:prstGeom prst="rect">
            <a:avLst/>
          </a:prstGeom>
        </p:spPr>
      </p:pic>
    </p:spTree>
    <p:extLst>
      <p:ext uri="{BB962C8B-B14F-4D97-AF65-F5344CB8AC3E}">
        <p14:creationId xmlns:p14="http://schemas.microsoft.com/office/powerpoint/2010/main" val="8812947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251520" y="908720"/>
            <a:ext cx="8572443" cy="3857600"/>
          </a:xfrm>
          <a:prstGeom prst="rect">
            <a:avLst/>
          </a:prstGeom>
        </p:spPr>
      </p:pic>
    </p:spTree>
    <p:extLst>
      <p:ext uri="{BB962C8B-B14F-4D97-AF65-F5344CB8AC3E}">
        <p14:creationId xmlns:p14="http://schemas.microsoft.com/office/powerpoint/2010/main" val="5042427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79512" y="260648"/>
            <a:ext cx="8784976" cy="4114800"/>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2577" y="4653136"/>
            <a:ext cx="3771911" cy="2016224"/>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4653136"/>
            <a:ext cx="3779912" cy="2016224"/>
          </a:xfrm>
          <a:prstGeom prst="rect">
            <a:avLst/>
          </a:prstGeom>
        </p:spPr>
      </p:pic>
    </p:spTree>
    <p:extLst>
      <p:ext uri="{BB962C8B-B14F-4D97-AF65-F5344CB8AC3E}">
        <p14:creationId xmlns:p14="http://schemas.microsoft.com/office/powerpoint/2010/main" val="33400177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ОСНОВЫ ГРАМОТНОСТИ в ДОУ</a:t>
            </a:r>
            <a:endParaRPr lang="ru-RU" dirty="0"/>
          </a:p>
        </p:txBody>
      </p:sp>
      <p:sp>
        <p:nvSpPr>
          <p:cNvPr id="3" name="Объект 2"/>
          <p:cNvSpPr>
            <a:spLocks noGrp="1"/>
          </p:cNvSpPr>
          <p:nvPr>
            <p:ph idx="1"/>
          </p:nvPr>
        </p:nvSpPr>
        <p:spPr>
          <a:xfrm>
            <a:off x="251520" y="1100628"/>
            <a:ext cx="8712968" cy="5568732"/>
          </a:xfrm>
        </p:spPr>
        <p:txBody>
          <a:bodyPr>
            <a:normAutofit/>
          </a:bodyPr>
          <a:lstStyle/>
          <a:p>
            <a:pPr algn="just">
              <a:buAutoNum type="arabicPeriod"/>
            </a:pPr>
            <a:r>
              <a:rPr lang="ru-RU" sz="1800" b="0" dirty="0" smtClean="0">
                <a:latin typeface="Times New Roman" pitchFamily="18" charset="0"/>
                <a:cs typeface="Times New Roman" pitchFamily="18" charset="0"/>
              </a:rPr>
              <a:t>Овладение  речью и основами грамотности интегрированы во все образовательные области, в жизнедеятельность детей группы. </a:t>
            </a:r>
          </a:p>
          <a:p>
            <a:pPr algn="just">
              <a:buAutoNum type="arabicPeriod"/>
            </a:pPr>
            <a:r>
              <a:rPr lang="ru-RU" sz="1800" b="0" dirty="0" smtClean="0">
                <a:latin typeface="Times New Roman" pitchFamily="18" charset="0"/>
                <a:cs typeface="Times New Roman" pitchFamily="18" charset="0"/>
              </a:rPr>
              <a:t>Педагог ДОУ использует разнообразные  приемы обучения грамоте, исходя из возможностей детей группы.</a:t>
            </a:r>
          </a:p>
          <a:p>
            <a:pPr algn="just">
              <a:buAutoNum type="arabicPeriod"/>
            </a:pPr>
            <a:r>
              <a:rPr lang="ru-RU" sz="1800" b="0" dirty="0">
                <a:latin typeface="Times New Roman" pitchFamily="18" charset="0"/>
                <a:cs typeface="Times New Roman" pitchFamily="18" charset="0"/>
              </a:rPr>
              <a:t>Предпосылки грамотности начинают формироваться уже в раннем детстве.</a:t>
            </a:r>
            <a:endParaRPr lang="ru-RU" sz="1800" b="0" dirty="0" smtClean="0">
              <a:latin typeface="Times New Roman" pitchFamily="18" charset="0"/>
              <a:cs typeface="Times New Roman" pitchFamily="18" charset="0"/>
            </a:endParaRPr>
          </a:p>
          <a:p>
            <a:pPr algn="just">
              <a:buAutoNum type="arabicPeriod"/>
            </a:pPr>
            <a:r>
              <a:rPr lang="ru-RU" sz="1800" b="0" dirty="0">
                <a:latin typeface="Times New Roman" pitchFamily="18" charset="0"/>
                <a:cs typeface="Times New Roman" pitchFamily="18" charset="0"/>
              </a:rPr>
              <a:t>Развитие речи в дошкольном возрасте, знакомство с принципами чтения и </a:t>
            </a:r>
            <a:r>
              <a:rPr lang="ru-RU" sz="1800" b="0" dirty="0" smtClean="0">
                <a:latin typeface="Times New Roman" pitchFamily="18" charset="0"/>
                <a:cs typeface="Times New Roman" pitchFamily="18" charset="0"/>
              </a:rPr>
              <a:t>письма относятся </a:t>
            </a:r>
            <a:r>
              <a:rPr lang="ru-RU" sz="1800" b="0" dirty="0">
                <a:latin typeface="Times New Roman" pitchFamily="18" charset="0"/>
                <a:cs typeface="Times New Roman" pitchFamily="18" charset="0"/>
              </a:rPr>
              <a:t>к важнейшим факторам успешности дальнейшего школьного образования.</a:t>
            </a:r>
          </a:p>
          <a:p>
            <a:pPr algn="just">
              <a:buAutoNum type="arabicPeriod"/>
            </a:pPr>
            <a:r>
              <a:rPr lang="ru-RU" sz="1800" b="0" dirty="0">
                <a:latin typeface="Times New Roman" pitchFamily="18" charset="0"/>
                <a:cs typeface="Times New Roman" pitchFamily="18" charset="0"/>
              </a:rPr>
              <a:t>Ребенок, который благодаря семье или Детском саду приобретает в дошкольном возрасте богатый речевой опыт, в дальнейшем обучении также будет иметь </a:t>
            </a:r>
            <a:r>
              <a:rPr lang="ru-RU" sz="1800" b="0" dirty="0" smtClean="0">
                <a:latin typeface="Times New Roman" pitchFamily="18" charset="0"/>
                <a:cs typeface="Times New Roman" pitchFamily="18" charset="0"/>
              </a:rPr>
              <a:t>преимущества в </a:t>
            </a:r>
            <a:r>
              <a:rPr lang="ru-RU" sz="1800" b="0" dirty="0">
                <a:latin typeface="Times New Roman" pitchFamily="18" charset="0"/>
                <a:cs typeface="Times New Roman" pitchFamily="18" charset="0"/>
              </a:rPr>
              <a:t>развитии речевых компетентностей, компетентностей в области чтения и письма.</a:t>
            </a:r>
            <a:endParaRPr lang="ru-RU" sz="1800" b="0" dirty="0" smtClean="0">
              <a:latin typeface="Times New Roman" pitchFamily="18" charset="0"/>
              <a:cs typeface="Times New Roman" pitchFamily="18" charset="0"/>
            </a:endParaRPr>
          </a:p>
          <a:p>
            <a:pPr algn="just">
              <a:buAutoNum type="arabicPeriod"/>
            </a:pPr>
            <a:endParaRPr lang="ru-RU" sz="1800" b="0" dirty="0">
              <a:latin typeface="Times New Roman" pitchFamily="18" charset="0"/>
              <a:cs typeface="Times New Roman" pitchFamily="18" charset="0"/>
            </a:endParaRPr>
          </a:p>
        </p:txBody>
      </p:sp>
    </p:spTree>
    <p:extLst>
      <p:ext uri="{BB962C8B-B14F-4D97-AF65-F5344CB8AC3E}">
        <p14:creationId xmlns:p14="http://schemas.microsoft.com/office/powerpoint/2010/main" val="10270012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392663" y="2048846"/>
            <a:ext cx="6240693" cy="2808312"/>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631673" y="2068380"/>
            <a:ext cx="6240695" cy="2808313"/>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567804" y="2156585"/>
            <a:ext cx="6221161" cy="2612369"/>
          </a:xfrm>
          <a:prstGeom prst="rect">
            <a:avLst/>
          </a:prstGeom>
        </p:spPr>
      </p:pic>
    </p:spTree>
    <p:extLst>
      <p:ext uri="{BB962C8B-B14F-4D97-AF65-F5344CB8AC3E}">
        <p14:creationId xmlns:p14="http://schemas.microsoft.com/office/powerpoint/2010/main" val="8597969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548680"/>
            <a:ext cx="7620000" cy="507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54112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s://zvezdnychas.ru/wp-content/uploads/1/a/9/1a9b4cd59955bed9217165e6b65a1bfe.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692696"/>
            <a:ext cx="7392820" cy="5544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3225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88640"/>
            <a:ext cx="3600400" cy="3501008"/>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2285" y="188640"/>
            <a:ext cx="3792163" cy="3501008"/>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144" y="3899713"/>
            <a:ext cx="3629775" cy="2950469"/>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8024" y="3899712"/>
            <a:ext cx="3816424" cy="2950469"/>
          </a:xfrm>
          <a:prstGeom prst="rect">
            <a:avLst/>
          </a:prstGeom>
        </p:spPr>
      </p:pic>
    </p:spTree>
    <p:extLst>
      <p:ext uri="{BB962C8B-B14F-4D97-AF65-F5344CB8AC3E}">
        <p14:creationId xmlns:p14="http://schemas.microsoft.com/office/powerpoint/2010/main" val="9009185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808" y="3645024"/>
            <a:ext cx="2973547" cy="3027536"/>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8699" y="220897"/>
            <a:ext cx="3922906" cy="3240360"/>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152" y="3645024"/>
            <a:ext cx="2973547" cy="3027536"/>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266" y="188640"/>
            <a:ext cx="2552745" cy="6669359"/>
          </a:xfrm>
          <a:prstGeom prst="rect">
            <a:avLst/>
          </a:prstGeom>
        </p:spPr>
      </p:pic>
    </p:spTree>
    <p:extLst>
      <p:ext uri="{BB962C8B-B14F-4D97-AF65-F5344CB8AC3E}">
        <p14:creationId xmlns:p14="http://schemas.microsoft.com/office/powerpoint/2010/main" val="13193772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0"/>
            <a:ext cx="7520940" cy="548640"/>
          </a:xfrm>
        </p:spPr>
        <p:txBody>
          <a:bodyPr/>
          <a:lstStyle/>
          <a:p>
            <a:pPr algn="ctr"/>
            <a:r>
              <a:rPr lang="ru-RU" dirty="0" smtClean="0"/>
              <a:t>ЦЕЛЕВЫЕ ОРИЕНТИРЫ</a:t>
            </a:r>
            <a:endParaRPr lang="ru-RU" dirty="0"/>
          </a:p>
        </p:txBody>
      </p:sp>
      <p:sp>
        <p:nvSpPr>
          <p:cNvPr id="3" name="Объект 2"/>
          <p:cNvSpPr>
            <a:spLocks noGrp="1"/>
          </p:cNvSpPr>
          <p:nvPr>
            <p:ph idx="1"/>
          </p:nvPr>
        </p:nvSpPr>
        <p:spPr>
          <a:xfrm>
            <a:off x="395536" y="836712"/>
            <a:ext cx="8406720" cy="4032448"/>
          </a:xfrm>
        </p:spPr>
        <p:txBody>
          <a:bodyPr>
            <a:noAutofit/>
          </a:bodyPr>
          <a:lstStyle/>
          <a:p>
            <a:pPr marL="0" indent="0" algn="just"/>
            <a:r>
              <a:rPr lang="ru-RU" sz="2000" u="sng" dirty="0">
                <a:latin typeface="Times New Roman" pitchFamily="18" charset="0"/>
                <a:cs typeface="Times New Roman" pitchFamily="18" charset="0"/>
              </a:rPr>
              <a:t>Способность к речевому самовыражению, коммуникации, интерес к речи и </a:t>
            </a:r>
            <a:r>
              <a:rPr lang="ru-RU" sz="2000" u="sng" dirty="0" smtClean="0">
                <a:latin typeface="Times New Roman" pitchFamily="18" charset="0"/>
                <a:cs typeface="Times New Roman" pitchFamily="18" charset="0"/>
              </a:rPr>
              <a:t>устному общению </a:t>
            </a:r>
            <a:r>
              <a:rPr lang="ru-RU" sz="2000" u="sng" dirty="0">
                <a:latin typeface="Times New Roman" pitchFamily="18" charset="0"/>
                <a:cs typeface="Times New Roman" pitchFamily="18" charset="0"/>
              </a:rPr>
              <a:t>позволяет ребенку:</a:t>
            </a:r>
          </a:p>
          <a:p>
            <a:pPr algn="just"/>
            <a:r>
              <a:rPr lang="ru-RU" sz="2000" b="0" dirty="0">
                <a:latin typeface="Times New Roman" pitchFamily="18" charset="0"/>
                <a:cs typeface="Times New Roman" pitchFamily="18" charset="0"/>
              </a:rPr>
              <a:t>• проявлять радость от говорения, взаимопонимания, выражать интерес к общению, диалогу</a:t>
            </a:r>
            <a:r>
              <a:rPr lang="ru-RU" sz="2000" b="0" dirty="0" smtClean="0">
                <a:latin typeface="Times New Roman" pitchFamily="18" charset="0"/>
                <a:cs typeface="Times New Roman" pitchFamily="18" charset="0"/>
              </a:rPr>
              <a:t>; </a:t>
            </a:r>
          </a:p>
          <a:p>
            <a:pPr algn="just">
              <a:buFont typeface="Arial" pitchFamily="34" charset="0"/>
              <a:buChar char="•"/>
            </a:pPr>
            <a:r>
              <a:rPr lang="ru-RU" sz="2000" b="0" dirty="0" smtClean="0">
                <a:latin typeface="Times New Roman" pitchFamily="18" charset="0"/>
                <a:cs typeface="Times New Roman" pitchFamily="18" charset="0"/>
              </a:rPr>
              <a:t> </a:t>
            </a:r>
            <a:r>
              <a:rPr lang="ru-RU" sz="2000" b="0" dirty="0">
                <a:latin typeface="Times New Roman" pitchFamily="18" charset="0"/>
                <a:cs typeface="Times New Roman" pitchFamily="18" charset="0"/>
              </a:rPr>
              <a:t>расширить свой словарный запас за счет слов из всех сфер жизнедеятельности</a:t>
            </a:r>
            <a:r>
              <a:rPr lang="ru-RU" sz="2000" b="0" dirty="0" smtClean="0">
                <a:latin typeface="Times New Roman" pitchFamily="18" charset="0"/>
                <a:cs typeface="Times New Roman" pitchFamily="18" charset="0"/>
              </a:rPr>
              <a:t>;</a:t>
            </a:r>
          </a:p>
          <a:p>
            <a:pPr algn="just">
              <a:buFont typeface="Arial" pitchFamily="34" charset="0"/>
              <a:buChar char="•"/>
            </a:pPr>
            <a:r>
              <a:rPr lang="ru-RU" sz="2000" b="0" dirty="0" smtClean="0">
                <a:latin typeface="Times New Roman" pitchFamily="18" charset="0"/>
                <a:cs typeface="Times New Roman" pitchFamily="18" charset="0"/>
              </a:rPr>
              <a:t>  </a:t>
            </a:r>
            <a:r>
              <a:rPr lang="ru-RU" sz="2000" b="0" dirty="0">
                <a:latin typeface="Times New Roman" pitchFamily="18" charset="0"/>
                <a:cs typeface="Times New Roman" pitchFamily="18" charset="0"/>
              </a:rPr>
              <a:t>овладеть понятиями разных образовательных областей Программы</a:t>
            </a:r>
            <a:r>
              <a:rPr lang="ru-RU" sz="2000" b="0" dirty="0" smtClean="0">
                <a:latin typeface="Times New Roman" pitchFamily="18" charset="0"/>
                <a:cs typeface="Times New Roman" pitchFamily="18" charset="0"/>
              </a:rPr>
              <a:t>; </a:t>
            </a:r>
          </a:p>
          <a:p>
            <a:pPr algn="just">
              <a:buFont typeface="Arial" pitchFamily="34" charset="0"/>
              <a:buChar char="•"/>
            </a:pPr>
            <a:r>
              <a:rPr lang="ru-RU" sz="2000" b="0" dirty="0" smtClean="0">
                <a:latin typeface="Times New Roman" pitchFamily="18" charset="0"/>
                <a:cs typeface="Times New Roman" pitchFamily="18" charset="0"/>
              </a:rPr>
              <a:t>научиться </a:t>
            </a:r>
            <a:r>
              <a:rPr lang="ru-RU" sz="2000" b="0" dirty="0">
                <a:latin typeface="Times New Roman" pitchFamily="18" charset="0"/>
                <a:cs typeface="Times New Roman" pitchFamily="18" charset="0"/>
              </a:rPr>
              <a:t>с помощью речи объяснять способы решения задач и проблем в разных образовательных областях и в повседневной жизни</a:t>
            </a:r>
            <a:r>
              <a:rPr lang="ru-RU" sz="2000" b="0" dirty="0" smtClean="0">
                <a:latin typeface="Times New Roman" pitchFamily="18" charset="0"/>
                <a:cs typeface="Times New Roman" pitchFamily="18" charset="0"/>
              </a:rPr>
              <a:t>; </a:t>
            </a:r>
          </a:p>
          <a:p>
            <a:pPr algn="just">
              <a:buFont typeface="Arial" pitchFamily="34" charset="0"/>
              <a:buChar char="•"/>
            </a:pPr>
            <a:r>
              <a:rPr lang="ru-RU" sz="2000" b="0" dirty="0" smtClean="0">
                <a:latin typeface="Times New Roman" pitchFamily="18" charset="0"/>
                <a:cs typeface="Times New Roman" pitchFamily="18" charset="0"/>
              </a:rPr>
              <a:t> </a:t>
            </a:r>
            <a:r>
              <a:rPr lang="ru-RU" sz="2000" b="0" dirty="0">
                <a:latin typeface="Times New Roman" pitchFamily="18" charset="0"/>
                <a:cs typeface="Times New Roman" pitchFamily="18" charset="0"/>
              </a:rPr>
              <a:t>научиться использовать разнообразные невербальные формы выражения (</a:t>
            </a:r>
            <a:r>
              <a:rPr lang="ru-RU" sz="2000" b="0" dirty="0" smtClean="0">
                <a:latin typeface="Times New Roman" pitchFamily="18" charset="0"/>
                <a:cs typeface="Times New Roman" pitchFamily="18" charset="0"/>
              </a:rPr>
              <a:t>язык тела</a:t>
            </a:r>
            <a:r>
              <a:rPr lang="ru-RU" sz="2000" b="0" dirty="0">
                <a:latin typeface="Times New Roman" pitchFamily="18" charset="0"/>
                <a:cs typeface="Times New Roman" pitchFamily="18" charset="0"/>
              </a:rPr>
              <a:t>, мимика </a:t>
            </a:r>
            <a:r>
              <a:rPr lang="ru-RU" sz="2000" b="0" dirty="0" smtClean="0">
                <a:latin typeface="Times New Roman" pitchFamily="18" charset="0"/>
                <a:cs typeface="Times New Roman" pitchFamily="18" charset="0"/>
              </a:rPr>
              <a:t>); </a:t>
            </a:r>
          </a:p>
          <a:p>
            <a:pPr algn="just">
              <a:buFont typeface="Arial" pitchFamily="34" charset="0"/>
              <a:buChar char="•"/>
            </a:pPr>
            <a:r>
              <a:rPr lang="ru-RU" sz="2000" b="0" dirty="0" smtClean="0">
                <a:latin typeface="Times New Roman" pitchFamily="18" charset="0"/>
                <a:cs typeface="Times New Roman" pitchFamily="18" charset="0"/>
              </a:rPr>
              <a:t>научиться </a:t>
            </a:r>
            <a:r>
              <a:rPr lang="ru-RU" sz="2000" b="0" dirty="0">
                <a:latin typeface="Times New Roman" pitchFamily="18" charset="0"/>
                <a:cs typeface="Times New Roman" pitchFamily="18" charset="0"/>
              </a:rPr>
              <a:t>выражать речевыми средствами взаимосвязи явлений и </a:t>
            </a:r>
            <a:r>
              <a:rPr lang="ru-RU" sz="2000" b="0" dirty="0" smtClean="0">
                <a:latin typeface="Times New Roman" pitchFamily="18" charset="0"/>
                <a:cs typeface="Times New Roman" pitchFamily="18" charset="0"/>
              </a:rPr>
              <a:t>причинно-следственные </a:t>
            </a:r>
            <a:r>
              <a:rPr lang="ru-RU" sz="2000" b="0" dirty="0">
                <a:latin typeface="Times New Roman" pitchFamily="18" charset="0"/>
                <a:cs typeface="Times New Roman" pitchFamily="18" charset="0"/>
              </a:rPr>
              <a:t>отношения</a:t>
            </a:r>
            <a:r>
              <a:rPr lang="ru-RU" sz="2000" b="0" dirty="0" smtClean="0">
                <a:latin typeface="Times New Roman" pitchFamily="18" charset="0"/>
                <a:cs typeface="Times New Roman" pitchFamily="18" charset="0"/>
              </a:rPr>
              <a:t>;  </a:t>
            </a:r>
            <a:r>
              <a:rPr lang="ru-RU" sz="2000" b="0" dirty="0">
                <a:latin typeface="Times New Roman" pitchFamily="18" charset="0"/>
                <a:cs typeface="Times New Roman" pitchFamily="18" charset="0"/>
              </a:rPr>
              <a:t>развить способность к диалогу, приобрести навыки культуры речевого </a:t>
            </a:r>
            <a:r>
              <a:rPr lang="ru-RU" sz="2000" b="0" dirty="0" smtClean="0">
                <a:latin typeface="Times New Roman" pitchFamily="18" charset="0"/>
                <a:cs typeface="Times New Roman" pitchFamily="18" charset="0"/>
              </a:rPr>
              <a:t>общения.</a:t>
            </a:r>
          </a:p>
        </p:txBody>
      </p:sp>
    </p:spTree>
    <p:extLst>
      <p:ext uri="{BB962C8B-B14F-4D97-AF65-F5344CB8AC3E}">
        <p14:creationId xmlns:p14="http://schemas.microsoft.com/office/powerpoint/2010/main" val="5563886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260648"/>
            <a:ext cx="7520940" cy="548640"/>
          </a:xfrm>
        </p:spPr>
        <p:txBody>
          <a:bodyPr/>
          <a:lstStyle/>
          <a:p>
            <a:pPr algn="ctr"/>
            <a:r>
              <a:rPr lang="ru-RU" dirty="0" smtClean="0"/>
              <a:t>ЦЕЛЕВЫЕ ОРИЕНТИРЫ</a:t>
            </a:r>
            <a:endParaRPr lang="ru-RU" dirty="0"/>
          </a:p>
        </p:txBody>
      </p:sp>
      <p:sp>
        <p:nvSpPr>
          <p:cNvPr id="3" name="Объект 2"/>
          <p:cNvSpPr>
            <a:spLocks noGrp="1"/>
          </p:cNvSpPr>
          <p:nvPr>
            <p:ph idx="1"/>
          </p:nvPr>
        </p:nvSpPr>
        <p:spPr>
          <a:xfrm>
            <a:off x="179512" y="764704"/>
            <a:ext cx="8784976" cy="5832647"/>
          </a:xfrm>
        </p:spPr>
        <p:txBody>
          <a:bodyPr>
            <a:normAutofit lnSpcReduction="10000"/>
          </a:bodyPr>
          <a:lstStyle/>
          <a:p>
            <a:pPr algn="just"/>
            <a:r>
              <a:rPr lang="ru-RU" dirty="0"/>
              <a:t>Предпосылки грамотности</a:t>
            </a:r>
          </a:p>
          <a:p>
            <a:pPr algn="just"/>
            <a:r>
              <a:rPr lang="ru-RU" b="0" dirty="0"/>
              <a:t>• </a:t>
            </a:r>
            <a:r>
              <a:rPr lang="ru-RU" b="0" dirty="0">
                <a:latin typeface="Times New Roman" pitchFamily="18" charset="0"/>
                <a:cs typeface="Times New Roman" pitchFamily="18" charset="0"/>
              </a:rPr>
              <a:t>понимать текст: следить за сюжетом длинного рассказа, понимать смысл текста и обсуждать его;  устанавливать связь между текстами (историями) и собственным опытом; </a:t>
            </a:r>
            <a:endParaRPr lang="ru-RU" b="0" dirty="0" smtClean="0">
              <a:latin typeface="Times New Roman" pitchFamily="18" charset="0"/>
              <a:cs typeface="Times New Roman" pitchFamily="18" charset="0"/>
            </a:endParaRPr>
          </a:p>
          <a:p>
            <a:pPr algn="just">
              <a:buFont typeface="Arial" pitchFamily="34" charset="0"/>
              <a:buChar char="•"/>
            </a:pPr>
            <a:r>
              <a:rPr lang="ru-RU" b="0" dirty="0" smtClean="0">
                <a:latin typeface="Times New Roman" pitchFamily="18" charset="0"/>
                <a:cs typeface="Times New Roman" pitchFamily="18" charset="0"/>
              </a:rPr>
              <a:t>развить </a:t>
            </a:r>
            <a:r>
              <a:rPr lang="ru-RU" b="0" dirty="0">
                <a:latin typeface="Times New Roman" pitchFamily="18" charset="0"/>
                <a:cs typeface="Times New Roman" pitchFamily="18" charset="0"/>
              </a:rPr>
              <a:t>способность абстрагироваться в речи от конкретных, знакомых ситуаций;  понимать звуковой строй языка («фонематический слух», «фонологическое восприятие»); </a:t>
            </a:r>
            <a:endParaRPr lang="ru-RU" b="0" dirty="0" smtClean="0">
              <a:latin typeface="Times New Roman" pitchFamily="18" charset="0"/>
              <a:cs typeface="Times New Roman" pitchFamily="18" charset="0"/>
            </a:endParaRPr>
          </a:p>
          <a:p>
            <a:pPr algn="just">
              <a:buFont typeface="Arial" pitchFamily="34" charset="0"/>
              <a:buChar char="•"/>
            </a:pPr>
            <a:r>
              <a:rPr lang="ru-RU" b="0" dirty="0" smtClean="0">
                <a:latin typeface="Times New Roman" pitchFamily="18" charset="0"/>
                <a:cs typeface="Times New Roman" pitchFamily="18" charset="0"/>
              </a:rPr>
              <a:t> </a:t>
            </a:r>
            <a:r>
              <a:rPr lang="ru-RU" b="0" dirty="0">
                <a:latin typeface="Times New Roman" pitchFamily="18" charset="0"/>
                <a:cs typeface="Times New Roman" pitchFamily="18" charset="0"/>
              </a:rPr>
              <a:t>научиться рассказывать истории или случаи из жизни в правильной последовательности событий; испытывать удовольствие от рассказывания, уметь рассказывать об отвлеченных понятиях так, чтобы это было понятно слушателям</a:t>
            </a:r>
            <a:r>
              <a:rPr lang="ru-RU" b="0" dirty="0" smtClean="0">
                <a:latin typeface="Times New Roman" pitchFamily="18" charset="0"/>
                <a:cs typeface="Times New Roman" pitchFamily="18" charset="0"/>
              </a:rPr>
              <a:t>;</a:t>
            </a:r>
          </a:p>
          <a:p>
            <a:pPr algn="just">
              <a:buFont typeface="Arial" pitchFamily="34" charset="0"/>
              <a:buChar char="•"/>
            </a:pPr>
            <a:r>
              <a:rPr lang="ru-RU" b="0" dirty="0" smtClean="0">
                <a:latin typeface="Times New Roman" pitchFamily="18" charset="0"/>
                <a:cs typeface="Times New Roman" pitchFamily="18" charset="0"/>
              </a:rPr>
              <a:t> </a:t>
            </a:r>
            <a:r>
              <a:rPr lang="ru-RU" b="0" dirty="0">
                <a:latin typeface="Times New Roman" pitchFamily="18" charset="0"/>
                <a:cs typeface="Times New Roman" pitchFamily="18" charset="0"/>
              </a:rPr>
              <a:t>проявлять интерес и любовь к книгам и историям;  знакомиться с книжной и письменной культурой: усвоить значения слов «автор», «иллюстратор», «заглавие»;  понимать связи между текстом и картинкой;  </a:t>
            </a:r>
            <a:endParaRPr lang="ru-RU" b="0" dirty="0" smtClean="0">
              <a:latin typeface="Times New Roman" pitchFamily="18" charset="0"/>
              <a:cs typeface="Times New Roman" pitchFamily="18" charset="0"/>
            </a:endParaRPr>
          </a:p>
          <a:p>
            <a:pPr algn="just">
              <a:buFont typeface="Arial" pitchFamily="34" charset="0"/>
              <a:buChar char="•"/>
            </a:pPr>
            <a:r>
              <a:rPr lang="ru-RU" b="0" dirty="0" smtClean="0">
                <a:latin typeface="Times New Roman" pitchFamily="18" charset="0"/>
                <a:cs typeface="Times New Roman" pitchFamily="18" charset="0"/>
              </a:rPr>
              <a:t>познакомиться </a:t>
            </a:r>
            <a:r>
              <a:rPr lang="ru-RU" b="0" dirty="0">
                <a:latin typeface="Times New Roman" pitchFamily="18" charset="0"/>
                <a:cs typeface="Times New Roman" pitchFamily="18" charset="0"/>
              </a:rPr>
              <a:t>с различными видами изданий (словарь, научно-популярная книга, журнал, газета, энциклопедия);  </a:t>
            </a:r>
            <a:endParaRPr lang="ru-RU" b="0" dirty="0" smtClean="0">
              <a:latin typeface="Times New Roman" pitchFamily="18" charset="0"/>
              <a:cs typeface="Times New Roman" pitchFamily="18" charset="0"/>
            </a:endParaRPr>
          </a:p>
          <a:p>
            <a:pPr algn="just">
              <a:buFont typeface="Arial" pitchFamily="34" charset="0"/>
              <a:buChar char="•"/>
            </a:pPr>
            <a:r>
              <a:rPr lang="ru-RU" b="0" dirty="0" smtClean="0">
                <a:latin typeface="Times New Roman" pitchFamily="18" charset="0"/>
                <a:cs typeface="Times New Roman" pitchFamily="18" charset="0"/>
              </a:rPr>
              <a:t>узнать</a:t>
            </a:r>
            <a:r>
              <a:rPr lang="ru-RU" b="0" dirty="0">
                <a:latin typeface="Times New Roman" pitchFamily="18" charset="0"/>
                <a:cs typeface="Times New Roman" pitchFamily="18" charset="0"/>
              </a:rPr>
              <a:t>, что такое библиотека;  различать стили речи и жанры текста (разговорная речь, сказки, </a:t>
            </a:r>
            <a:r>
              <a:rPr lang="ru-RU" b="0" dirty="0" err="1">
                <a:latin typeface="Times New Roman" pitchFamily="18" charset="0"/>
                <a:cs typeface="Times New Roman" pitchFamily="18" charset="0"/>
              </a:rPr>
              <a:t>научнопопулярный</a:t>
            </a:r>
            <a:r>
              <a:rPr lang="ru-RU" b="0" dirty="0">
                <a:latin typeface="Times New Roman" pitchFamily="18" charset="0"/>
                <a:cs typeface="Times New Roman" pitchFamily="18" charset="0"/>
              </a:rPr>
              <a:t> текст и т. д</a:t>
            </a:r>
            <a:r>
              <a:rPr lang="ru-RU" b="0" dirty="0" smtClean="0">
                <a:latin typeface="Times New Roman" pitchFamily="18" charset="0"/>
                <a:cs typeface="Times New Roman" pitchFamily="18" charset="0"/>
              </a:rPr>
              <a:t>.);</a:t>
            </a:r>
          </a:p>
          <a:p>
            <a:pPr algn="just">
              <a:buFont typeface="Arial" pitchFamily="34" charset="0"/>
              <a:buChar char="•"/>
            </a:pPr>
            <a:r>
              <a:rPr lang="ru-RU" b="0" dirty="0" smtClean="0">
                <a:latin typeface="Times New Roman" pitchFamily="18" charset="0"/>
                <a:cs typeface="Times New Roman" pitchFamily="18" charset="0"/>
              </a:rPr>
              <a:t>развить </a:t>
            </a:r>
            <a:r>
              <a:rPr lang="ru-RU" b="0" dirty="0">
                <a:latin typeface="Times New Roman" pitchFamily="18" charset="0"/>
                <a:cs typeface="Times New Roman" pitchFamily="18" charset="0"/>
              </a:rPr>
              <a:t>интерес к играм со словами и звуками, рифмами и стихами</a:t>
            </a:r>
            <a:r>
              <a:rPr lang="ru-RU" b="0" dirty="0" smtClean="0">
                <a:latin typeface="Times New Roman" pitchFamily="18" charset="0"/>
                <a:cs typeface="Times New Roman" pitchFamily="18" charset="0"/>
              </a:rPr>
              <a:t>;</a:t>
            </a:r>
          </a:p>
          <a:p>
            <a:pPr algn="just">
              <a:buFont typeface="Arial" pitchFamily="34" charset="0"/>
              <a:buChar char="•"/>
            </a:pPr>
            <a:r>
              <a:rPr lang="ru-RU" b="0" dirty="0" smtClean="0">
                <a:latin typeface="Times New Roman" pitchFamily="18" charset="0"/>
                <a:cs typeface="Times New Roman" pitchFamily="18" charset="0"/>
              </a:rPr>
              <a:t> </a:t>
            </a:r>
            <a:r>
              <a:rPr lang="ru-RU" b="0" dirty="0">
                <a:latin typeface="Times New Roman" pitchFamily="18" charset="0"/>
                <a:cs typeface="Times New Roman" pitchFamily="18" charset="0"/>
              </a:rPr>
              <a:t>понять, что с помощью языка можно создавать вымышленные миры, </a:t>
            </a:r>
            <a:r>
              <a:rPr lang="ru-RU" b="0" dirty="0" smtClean="0">
                <a:latin typeface="Times New Roman" pitchFamily="18" charset="0"/>
                <a:cs typeface="Times New Roman" pitchFamily="18" charset="0"/>
              </a:rPr>
              <a:t>развивать воображение</a:t>
            </a:r>
            <a:r>
              <a:rPr lang="ru-RU" b="0" dirty="0">
                <a:latin typeface="Times New Roman" pitchFamily="18" charset="0"/>
                <a:cs typeface="Times New Roman" pitchFamily="18" charset="0"/>
              </a:rPr>
              <a:t>;</a:t>
            </a:r>
          </a:p>
          <a:p>
            <a:pPr algn="just"/>
            <a:r>
              <a:rPr lang="ru-RU" b="0" dirty="0">
                <a:latin typeface="Times New Roman" pitchFamily="18" charset="0"/>
                <a:cs typeface="Times New Roman" pitchFamily="18" charset="0"/>
              </a:rPr>
              <a:t>• развить интерес к письму и письменной речи: сделать первые попытки написания букв, символов, играть с письменными образцами; расшифровывать </a:t>
            </a:r>
            <a:r>
              <a:rPr lang="ru-RU" b="0" dirty="0" smtClean="0">
                <a:latin typeface="Times New Roman" pitchFamily="18" charset="0"/>
                <a:cs typeface="Times New Roman" pitchFamily="18" charset="0"/>
              </a:rPr>
              <a:t>буквы и </a:t>
            </a:r>
            <a:r>
              <a:rPr lang="ru-RU" b="0" dirty="0">
                <a:latin typeface="Times New Roman" pitchFamily="18" charset="0"/>
                <a:cs typeface="Times New Roman" pitchFamily="18" charset="0"/>
              </a:rPr>
              <a:t>сим волы;</a:t>
            </a:r>
          </a:p>
          <a:p>
            <a:pPr algn="just"/>
            <a:r>
              <a:rPr lang="ru-RU" b="0" dirty="0">
                <a:latin typeface="Times New Roman" pitchFamily="18" charset="0"/>
                <a:cs typeface="Times New Roman" pitchFamily="18" charset="0"/>
              </a:rPr>
              <a:t>• познакомиться с </a:t>
            </a:r>
            <a:r>
              <a:rPr lang="ru-RU" b="0" dirty="0"/>
              <a:t>буквами, функциями шрифта и экспериментировать в этой области.</a:t>
            </a:r>
          </a:p>
        </p:txBody>
      </p:sp>
    </p:spTree>
    <p:extLst>
      <p:ext uri="{BB962C8B-B14F-4D97-AF65-F5344CB8AC3E}">
        <p14:creationId xmlns:p14="http://schemas.microsoft.com/office/powerpoint/2010/main" val="41661116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Место расположения в группе</a:t>
            </a:r>
            <a:endParaRPr lang="ru-RU" dirty="0"/>
          </a:p>
        </p:txBody>
      </p:sp>
      <p:sp>
        <p:nvSpPr>
          <p:cNvPr id="3" name="Объект 2"/>
          <p:cNvSpPr>
            <a:spLocks noGrp="1"/>
          </p:cNvSpPr>
          <p:nvPr>
            <p:ph idx="1"/>
          </p:nvPr>
        </p:nvSpPr>
        <p:spPr>
          <a:xfrm>
            <a:off x="179512" y="908720"/>
            <a:ext cx="8784976" cy="5688632"/>
          </a:xfrm>
        </p:spPr>
        <p:txBody>
          <a:bodyPr>
            <a:normAutofit/>
          </a:bodyPr>
          <a:lstStyle/>
          <a:p>
            <a:pPr algn="just"/>
            <a:r>
              <a:rPr lang="ru-RU" b="0" dirty="0">
                <a:latin typeface="Times New Roman" pitchFamily="18" charset="0"/>
                <a:cs typeface="Times New Roman" pitchFamily="18" charset="0"/>
              </a:rPr>
              <a:t>Речевой центр лучше всего </a:t>
            </a:r>
            <a:r>
              <a:rPr lang="ru-RU" b="0" dirty="0" smtClean="0">
                <a:latin typeface="Times New Roman" pitchFamily="18" charset="0"/>
                <a:cs typeface="Times New Roman" pitchFamily="18" charset="0"/>
              </a:rPr>
              <a:t>расположить рядом или объединить с </a:t>
            </a:r>
            <a:r>
              <a:rPr lang="ru-RU" b="0" dirty="0">
                <a:latin typeface="Times New Roman" pitchFamily="18" charset="0"/>
                <a:cs typeface="Times New Roman" pitchFamily="18" charset="0"/>
              </a:rPr>
              <a:t>книжным центром</a:t>
            </a:r>
            <a:r>
              <a:rPr lang="ru-RU" b="0" dirty="0" smtClean="0">
                <a:latin typeface="Times New Roman" pitchFamily="18" charset="0"/>
                <a:cs typeface="Times New Roman" pitchFamily="18" charset="0"/>
              </a:rPr>
              <a:t>. Это спокойный центр.</a:t>
            </a:r>
          </a:p>
          <a:p>
            <a:pPr marL="3175" indent="173038" algn="just"/>
            <a:r>
              <a:rPr lang="ru-RU" b="0" dirty="0" smtClean="0">
                <a:latin typeface="Times New Roman" pitchFamily="18" charset="0"/>
                <a:cs typeface="Times New Roman" pitchFamily="18" charset="0"/>
              </a:rPr>
              <a:t> </a:t>
            </a:r>
            <a:r>
              <a:rPr lang="ru-RU" b="0" dirty="0">
                <a:latin typeface="Times New Roman" pitchFamily="18" charset="0"/>
                <a:cs typeface="Times New Roman" pitchFamily="18" charset="0"/>
              </a:rPr>
              <a:t>Для центра речевого развития необходимо свободное место, достаточное для смены положения ребенка: занятий сидя на полу или на ковре, движений в различных направлениях (сюжетные и подвижные игры, занятия за столами</a:t>
            </a:r>
            <a:r>
              <a:rPr lang="ru-RU" b="0" dirty="0" smtClean="0">
                <a:latin typeface="Times New Roman" pitchFamily="18" charset="0"/>
                <a:cs typeface="Times New Roman" pitchFamily="18" charset="0"/>
              </a:rPr>
              <a:t>).</a:t>
            </a:r>
          </a:p>
          <a:p>
            <a:pPr marL="3175" indent="173038" algn="just"/>
            <a:r>
              <a:rPr lang="ru-RU" b="0" dirty="0" smtClean="0">
                <a:latin typeface="Times New Roman" pitchFamily="18" charset="0"/>
                <a:cs typeface="Times New Roman" pitchFamily="18" charset="0"/>
              </a:rPr>
              <a:t>Неотъемлемым </a:t>
            </a:r>
            <a:r>
              <a:rPr lang="ru-RU" b="0" dirty="0">
                <a:latin typeface="Times New Roman" pitchFamily="18" charset="0"/>
                <a:cs typeface="Times New Roman" pitchFamily="18" charset="0"/>
              </a:rPr>
              <a:t>атрибутом речевого центра </a:t>
            </a:r>
            <a:r>
              <a:rPr lang="ru-RU" b="0" dirty="0" smtClean="0">
                <a:latin typeface="Times New Roman" pitchFamily="18" charset="0"/>
                <a:cs typeface="Times New Roman" pitchFamily="18" charset="0"/>
              </a:rPr>
              <a:t>(в младших группах) является </a:t>
            </a:r>
            <a:r>
              <a:rPr lang="ru-RU" b="0" dirty="0">
                <a:latin typeface="Times New Roman" pitchFamily="18" charset="0"/>
                <a:cs typeface="Times New Roman" pitchFamily="18" charset="0"/>
              </a:rPr>
              <a:t>игрушка – “одушевленный персонаж”, которая помогает решать такие важные задачи, как преодоление неуверенности, стеснительности, такая игрушка вызывает у детей речевой интерес к деятельности и побуждает к речевой активности. </a:t>
            </a:r>
          </a:p>
          <a:p>
            <a:pPr marL="3175" indent="173038" algn="just"/>
            <a:r>
              <a:rPr lang="ru-RU" b="0" dirty="0" smtClean="0">
                <a:latin typeface="Times New Roman" pitchFamily="18" charset="0"/>
                <a:cs typeface="Times New Roman" pitchFamily="18" charset="0"/>
              </a:rPr>
              <a:t>Центр </a:t>
            </a:r>
            <a:r>
              <a:rPr lang="ru-RU" b="0" dirty="0">
                <a:latin typeface="Times New Roman" pitchFamily="18" charset="0"/>
                <a:cs typeface="Times New Roman" pitchFamily="18" charset="0"/>
              </a:rPr>
              <a:t>речевого развития должен соответствовать общему оформлению </a:t>
            </a:r>
            <a:r>
              <a:rPr lang="ru-RU" b="0" dirty="0" smtClean="0">
                <a:latin typeface="Times New Roman" pitchFamily="18" charset="0"/>
                <a:cs typeface="Times New Roman" pitchFamily="18" charset="0"/>
              </a:rPr>
              <a:t>группы.</a:t>
            </a:r>
          </a:p>
          <a:p>
            <a:pPr marL="3175" indent="173038" algn="just"/>
            <a:r>
              <a:rPr lang="ru-RU" b="0" dirty="0" smtClean="0">
                <a:latin typeface="Times New Roman" pitchFamily="18" charset="0"/>
                <a:cs typeface="Times New Roman" pitchFamily="18" charset="0"/>
              </a:rPr>
              <a:t>Подбор </a:t>
            </a:r>
            <a:r>
              <a:rPr lang="ru-RU" b="0" dirty="0">
                <a:latin typeface="Times New Roman" pitchFamily="18" charset="0"/>
                <a:cs typeface="Times New Roman" pitchFamily="18" charset="0"/>
              </a:rPr>
              <a:t>материала должен соответствовать программным требованиям, возрастным и индивидуальным особенностям. </a:t>
            </a:r>
          </a:p>
          <a:p>
            <a:pPr marL="3175" indent="173038" algn="just"/>
            <a:r>
              <a:rPr lang="ru-RU" b="0" dirty="0" smtClean="0">
                <a:latin typeface="Times New Roman" pitchFamily="18" charset="0"/>
                <a:cs typeface="Times New Roman" pitchFamily="18" charset="0"/>
              </a:rPr>
              <a:t>Также </a:t>
            </a:r>
            <a:r>
              <a:rPr lang="ru-RU" b="0" dirty="0">
                <a:latin typeface="Times New Roman" pitchFamily="18" charset="0"/>
                <a:cs typeface="Times New Roman" pitchFamily="18" charset="0"/>
              </a:rPr>
              <a:t>рядом с центром </a:t>
            </a:r>
            <a:r>
              <a:rPr lang="ru-RU" b="0" dirty="0" smtClean="0">
                <a:latin typeface="Times New Roman" pitchFamily="18" charset="0"/>
                <a:cs typeface="Times New Roman" pitchFamily="18" charset="0"/>
              </a:rPr>
              <a:t>(или объединён с ним) может </a:t>
            </a:r>
            <a:r>
              <a:rPr lang="ru-RU" b="0" dirty="0">
                <a:latin typeface="Times New Roman" pitchFamily="18" charset="0"/>
                <a:cs typeface="Times New Roman" pitchFamily="18" charset="0"/>
              </a:rPr>
              <a:t>располагаться уголок для театрализованных игр. Для театрализованных игр подбираются различные куклы-бибабо, режиссерские куклы, плоскостные изображения кукол, деревьев, речки и т. п. Для разыгрывания сказки или игровой ситуации на плоскости используется </a:t>
            </a:r>
            <a:r>
              <a:rPr lang="ru-RU" b="0" dirty="0" err="1">
                <a:latin typeface="Times New Roman" pitchFamily="18" charset="0"/>
                <a:cs typeface="Times New Roman" pitchFamily="18" charset="0"/>
              </a:rPr>
              <a:t>ковролинограф</a:t>
            </a:r>
            <a:r>
              <a:rPr lang="ru-RU" b="0" dirty="0">
                <a:latin typeface="Times New Roman" pitchFamily="18" charset="0"/>
                <a:cs typeface="Times New Roman" pitchFamily="18" charset="0"/>
              </a:rPr>
              <a:t> или фланелеграф. Такого рода игры влияют не только на формирование грамматического и лексического строя речи, но и на воспитание звуковой культуры речи, развития ее мелодико-интонационной стороны</a:t>
            </a:r>
            <a:r>
              <a:rPr lang="ru-RU" dirty="0"/>
              <a:t>.</a:t>
            </a:r>
          </a:p>
        </p:txBody>
      </p:sp>
    </p:spTree>
    <p:extLst>
      <p:ext uri="{BB962C8B-B14F-4D97-AF65-F5344CB8AC3E}">
        <p14:creationId xmlns:p14="http://schemas.microsoft.com/office/powerpoint/2010/main" val="4057454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16632"/>
            <a:ext cx="8712968" cy="548640"/>
          </a:xfrm>
        </p:spPr>
        <p:txBody>
          <a:bodyPr/>
          <a:lstStyle/>
          <a:p>
            <a:pPr algn="ctr"/>
            <a:r>
              <a:rPr lang="ru-RU" sz="2000" b="1" dirty="0" smtClean="0">
                <a:solidFill>
                  <a:srgbClr val="FF0000"/>
                </a:solidFill>
                <a:latin typeface="Times New Roman" pitchFamily="18" charset="0"/>
                <a:cs typeface="Times New Roman" pitchFamily="18" charset="0"/>
              </a:rPr>
              <a:t>Образовательная среда</a:t>
            </a:r>
            <a:endParaRPr lang="ru-RU" sz="2000" b="1" dirty="0">
              <a:solidFill>
                <a:srgbClr val="FF0000"/>
              </a:solidFill>
              <a:latin typeface="Times New Roman" pitchFamily="18" charset="0"/>
              <a:cs typeface="Times New Roman" pitchFamily="18" charset="0"/>
            </a:endParaRPr>
          </a:p>
        </p:txBody>
      </p:sp>
      <p:sp>
        <p:nvSpPr>
          <p:cNvPr id="3" name="Объект 2"/>
          <p:cNvSpPr>
            <a:spLocks noGrp="1"/>
          </p:cNvSpPr>
          <p:nvPr>
            <p:ph idx="1"/>
          </p:nvPr>
        </p:nvSpPr>
        <p:spPr>
          <a:xfrm>
            <a:off x="179512" y="764704"/>
            <a:ext cx="8784976" cy="6093296"/>
          </a:xfrm>
        </p:spPr>
        <p:txBody>
          <a:bodyPr>
            <a:normAutofit fontScale="92500" lnSpcReduction="20000"/>
          </a:bodyPr>
          <a:lstStyle/>
          <a:p>
            <a:pPr algn="just">
              <a:buAutoNum type="arabicPeriod"/>
            </a:pPr>
            <a:r>
              <a:rPr lang="ru-RU" sz="1800" dirty="0" smtClean="0">
                <a:latin typeface="Times New Roman" pitchFamily="18" charset="0"/>
                <a:cs typeface="Times New Roman" pitchFamily="18" charset="0"/>
              </a:rPr>
              <a:t>Центр активности должен быть четко ограничен и привлекательно оформлен. </a:t>
            </a:r>
          </a:p>
          <a:p>
            <a:pPr algn="just">
              <a:buAutoNum type="arabicPeriod"/>
            </a:pPr>
            <a:r>
              <a:rPr lang="ru-RU" sz="1800" dirty="0" smtClean="0">
                <a:latin typeface="Times New Roman" pitchFamily="18" charset="0"/>
                <a:cs typeface="Times New Roman" pitchFamily="18" charset="0"/>
              </a:rPr>
              <a:t>Это уютное и светлое место, специально выделенное и оберегаемое время для чтения, обязательное чтение вслух и такое же обязательное обсуждение прочитанного.</a:t>
            </a:r>
          </a:p>
          <a:p>
            <a:pPr algn="just">
              <a:buAutoNum type="arabicPeriod"/>
            </a:pPr>
            <a:r>
              <a:rPr lang="ru-RU" sz="1800" dirty="0" smtClean="0">
                <a:latin typeface="Times New Roman" pitchFamily="18" charset="0"/>
                <a:cs typeface="Times New Roman" pitchFamily="18" charset="0"/>
              </a:rPr>
              <a:t>Содержать полку-витрину </a:t>
            </a:r>
            <a:r>
              <a:rPr lang="ru-RU" sz="1800" dirty="0">
                <a:latin typeface="Times New Roman" pitchFamily="18" charset="0"/>
                <a:cs typeface="Times New Roman" pitchFamily="18" charset="0"/>
              </a:rPr>
              <a:t>для книг с тремя-четырьмя горизонтальными </a:t>
            </a:r>
            <a:r>
              <a:rPr lang="ru-RU" sz="1800" dirty="0" smtClean="0">
                <a:latin typeface="Times New Roman" pitchFamily="18" charset="0"/>
                <a:cs typeface="Times New Roman" pitchFamily="18" charset="0"/>
              </a:rPr>
              <a:t>отделениями на </a:t>
            </a:r>
            <a:r>
              <a:rPr lang="ru-RU" sz="1800" dirty="0">
                <a:latin typeface="Times New Roman" pitchFamily="18" charset="0"/>
                <a:cs typeface="Times New Roman" pitchFamily="18" charset="0"/>
              </a:rPr>
              <a:t>разном уровне, позволяющими детям видеть обложку, выбирать и </a:t>
            </a:r>
            <a:r>
              <a:rPr lang="ru-RU" sz="1800" dirty="0" smtClean="0">
                <a:latin typeface="Times New Roman" pitchFamily="18" charset="0"/>
                <a:cs typeface="Times New Roman" pitchFamily="18" charset="0"/>
              </a:rPr>
              <a:t>возвращать книги </a:t>
            </a:r>
            <a:r>
              <a:rPr lang="ru-RU" sz="1800" dirty="0">
                <a:latin typeface="Times New Roman" pitchFamily="18" charset="0"/>
                <a:cs typeface="Times New Roman" pitchFamily="18" charset="0"/>
              </a:rPr>
              <a:t>на место;</a:t>
            </a:r>
            <a:endParaRPr lang="ru-RU" sz="1800" dirty="0" smtClean="0">
              <a:latin typeface="Times New Roman" pitchFamily="18" charset="0"/>
              <a:cs typeface="Times New Roman" pitchFamily="18" charset="0"/>
            </a:endParaRPr>
          </a:p>
          <a:p>
            <a:pPr algn="just">
              <a:buAutoNum type="arabicPeriod"/>
            </a:pPr>
            <a:r>
              <a:rPr lang="ru-RU" sz="1800" dirty="0" smtClean="0">
                <a:latin typeface="Times New Roman" pitchFamily="18" charset="0"/>
                <a:cs typeface="Times New Roman" pitchFamily="18" charset="0"/>
              </a:rPr>
              <a:t>В нем должны быть представлены книги разнообразных жанров, возможны аудио и видео –материалы. </a:t>
            </a:r>
          </a:p>
          <a:p>
            <a:pPr algn="just">
              <a:buAutoNum type="arabicPeriod"/>
            </a:pPr>
            <a:r>
              <a:rPr lang="ru-RU" sz="1800" dirty="0" smtClean="0">
                <a:latin typeface="Times New Roman" pitchFamily="18" charset="0"/>
                <a:cs typeface="Times New Roman" pitchFamily="18" charset="0"/>
              </a:rPr>
              <a:t>Подборка книг соответствует возрасту и интересам воспитанникам группы. Книги необходимые для реализации проектов и образовательных событий.</a:t>
            </a:r>
          </a:p>
          <a:p>
            <a:pPr algn="just">
              <a:buAutoNum type="arabicPeriod"/>
            </a:pPr>
            <a:r>
              <a:rPr lang="ru-RU" sz="1800" dirty="0" smtClean="0">
                <a:latin typeface="Times New Roman" pitchFamily="18" charset="0"/>
                <a:cs typeface="Times New Roman" pitchFamily="18" charset="0"/>
              </a:rPr>
              <a:t>Для разнообразия содержания центра активности книгами возможно использовать возможности родителей и библиотечного фонда детского сада.</a:t>
            </a:r>
          </a:p>
          <a:p>
            <a:pPr algn="just">
              <a:buAutoNum type="arabicPeriod"/>
            </a:pPr>
            <a:r>
              <a:rPr lang="ru-RU" sz="1800" dirty="0" smtClean="0">
                <a:latin typeface="Times New Roman" pitchFamily="18" charset="0"/>
                <a:cs typeface="Times New Roman" pitchFamily="18" charset="0"/>
              </a:rPr>
              <a:t>В центре организуются ЧАСТО сменяемые  иллюстрированные выставки.</a:t>
            </a:r>
          </a:p>
          <a:p>
            <a:pPr algn="just">
              <a:buAutoNum type="arabicPeriod"/>
            </a:pPr>
            <a:r>
              <a:rPr lang="ru-RU" sz="1800" dirty="0" smtClean="0">
                <a:latin typeface="Times New Roman" pitchFamily="18" charset="0"/>
                <a:cs typeface="Times New Roman" pitchFamily="18" charset="0"/>
              </a:rPr>
              <a:t>Создана возможность брать книги домой. (создан документ для отслеживания движения книг).</a:t>
            </a:r>
          </a:p>
          <a:p>
            <a:pPr algn="just">
              <a:buAutoNum type="arabicPeriod"/>
            </a:pPr>
            <a:r>
              <a:rPr lang="ru-RU" sz="1800" dirty="0" smtClean="0">
                <a:latin typeface="Times New Roman" pitchFamily="18" charset="0"/>
                <a:cs typeface="Times New Roman" pitchFamily="18" charset="0"/>
              </a:rPr>
              <a:t>Назвать центр активности можно по-разному ( центр книги, грамоты, библиотека и др.)</a:t>
            </a:r>
          </a:p>
          <a:p>
            <a:pPr algn="just">
              <a:buAutoNum type="arabicPeriod"/>
            </a:pPr>
            <a:r>
              <a:rPr lang="ru-RU" sz="1800" dirty="0" smtClean="0">
                <a:latin typeface="Times New Roman" pitchFamily="18" charset="0"/>
                <a:cs typeface="Times New Roman" pitchFamily="18" charset="0"/>
              </a:rPr>
              <a:t>Чем старше дети, тем разнообразнее и обширнее оснащение центра (возможно дополнить атрибутами для рисования сюжетов книг, или для книгоиздания, заготовки обложек книг, средства крепления страниц, материал для создания и игр с буквами,  дидактические игры и др. Средства для ремонта книг.</a:t>
            </a:r>
          </a:p>
          <a:p>
            <a:pPr algn="just">
              <a:buAutoNum type="arabicPeriod"/>
            </a:pPr>
            <a:r>
              <a:rPr lang="ru-RU" sz="1800" dirty="0">
                <a:latin typeface="Times New Roman" pitchFamily="18" charset="0"/>
                <a:cs typeface="Times New Roman" pitchFamily="18" charset="0"/>
              </a:rPr>
              <a:t> Правила пользования и доступа обсуждаются совместно с детьми</a:t>
            </a:r>
            <a:r>
              <a:rPr lang="ru-RU" sz="1800" dirty="0" smtClean="0">
                <a:latin typeface="Times New Roman" pitchFamily="18" charset="0"/>
                <a:cs typeface="Times New Roman" pitchFamily="18" charset="0"/>
              </a:rPr>
              <a:t>. Их </a:t>
            </a:r>
            <a:r>
              <a:rPr lang="ru-RU" sz="1800" dirty="0">
                <a:latin typeface="Times New Roman" pitchFamily="18" charset="0"/>
                <a:cs typeface="Times New Roman" pitchFamily="18" charset="0"/>
              </a:rPr>
              <a:t>можно зафиксировать, написав на плакате.</a:t>
            </a:r>
            <a:endParaRPr lang="ru-RU" sz="1800" dirty="0" smtClean="0">
              <a:latin typeface="Times New Roman" pitchFamily="18" charset="0"/>
              <a:cs typeface="Times New Roman" pitchFamily="18" charset="0"/>
            </a:endParaRPr>
          </a:p>
          <a:p>
            <a:pPr algn="just">
              <a:buAutoNum type="arabicPeriod"/>
            </a:pPr>
            <a:endParaRPr lang="ru-RU" sz="1800" dirty="0" smtClean="0">
              <a:latin typeface="Times New Roman" pitchFamily="18" charset="0"/>
              <a:cs typeface="Times New Roman" pitchFamily="18" charset="0"/>
            </a:endParaRPr>
          </a:p>
          <a:p>
            <a:pPr algn="just">
              <a:buAutoNum type="arabicPeriod"/>
            </a:pPr>
            <a:endParaRPr lang="ru-RU" sz="1800" dirty="0">
              <a:latin typeface="Times New Roman" pitchFamily="18" charset="0"/>
              <a:cs typeface="Times New Roman" pitchFamily="18" charset="0"/>
            </a:endParaRPr>
          </a:p>
        </p:txBody>
      </p:sp>
    </p:spTree>
    <p:extLst>
      <p:ext uri="{BB962C8B-B14F-4D97-AF65-F5344CB8AC3E}">
        <p14:creationId xmlns:p14="http://schemas.microsoft.com/office/powerpoint/2010/main" val="30609231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116632"/>
            <a:ext cx="7520940" cy="936104"/>
          </a:xfrm>
        </p:spPr>
        <p:txBody>
          <a:bodyPr/>
          <a:lstStyle/>
          <a:p>
            <a:pPr algn="ctr"/>
            <a:r>
              <a:rPr lang="ru-RU" sz="1800" b="1" dirty="0" smtClean="0">
                <a:latin typeface="Times New Roman" pitchFamily="18" charset="0"/>
                <a:cs typeface="Times New Roman" pitchFamily="18" charset="0"/>
              </a:rPr>
              <a:t>Что </a:t>
            </a:r>
            <a:r>
              <a:rPr lang="ru-RU" sz="1800" b="1" dirty="0">
                <a:latin typeface="Times New Roman" pitchFamily="18" charset="0"/>
                <a:cs typeface="Times New Roman" pitchFamily="18" charset="0"/>
              </a:rPr>
              <a:t>может привлечь </a:t>
            </a:r>
            <a:r>
              <a:rPr lang="ru-RU" sz="1800" b="1" dirty="0" smtClean="0">
                <a:latin typeface="Times New Roman" pitchFamily="18" charset="0"/>
                <a:cs typeface="Times New Roman" pitchFamily="18" charset="0"/>
              </a:rPr>
              <a:t> </a:t>
            </a:r>
            <a:r>
              <a:rPr lang="ru-RU" sz="1800" b="1" dirty="0">
                <a:latin typeface="Times New Roman" pitchFamily="18" charset="0"/>
                <a:cs typeface="Times New Roman" pitchFamily="18" charset="0"/>
              </a:rPr>
              <a:t>детей и задержать их внимание</a:t>
            </a:r>
            <a:r>
              <a:rPr lang="ru-RU" sz="1800" b="1" dirty="0" smtClean="0">
                <a:latin typeface="Times New Roman" pitchFamily="18" charset="0"/>
                <a:cs typeface="Times New Roman" pitchFamily="18" charset="0"/>
              </a:rPr>
              <a:t>?  </a:t>
            </a:r>
            <a:r>
              <a:rPr lang="ru-RU" sz="1800" b="1" dirty="0">
                <a:latin typeface="Times New Roman" pitchFamily="18" charset="0"/>
                <a:cs typeface="Times New Roman" pitchFamily="18" charset="0"/>
              </a:rPr>
              <a:t>Что замотивирует действовать?</a:t>
            </a:r>
          </a:p>
        </p:txBody>
      </p:sp>
      <p:sp>
        <p:nvSpPr>
          <p:cNvPr id="3" name="Объект 2"/>
          <p:cNvSpPr>
            <a:spLocks noGrp="1"/>
          </p:cNvSpPr>
          <p:nvPr>
            <p:ph idx="1"/>
          </p:nvPr>
        </p:nvSpPr>
        <p:spPr>
          <a:xfrm>
            <a:off x="251520" y="1100628"/>
            <a:ext cx="8712968" cy="5496724"/>
          </a:xfrm>
        </p:spPr>
        <p:txBody>
          <a:bodyPr>
            <a:normAutofit fontScale="92500" lnSpcReduction="10000"/>
          </a:bodyPr>
          <a:lstStyle/>
          <a:p>
            <a:pPr algn="just"/>
            <a:r>
              <a:rPr lang="ru-RU" dirty="0">
                <a:latin typeface="Times New Roman" pitchFamily="18" charset="0"/>
                <a:cs typeface="Times New Roman" pitchFamily="18" charset="0"/>
              </a:rPr>
              <a:t>Игры с </a:t>
            </a:r>
            <a:r>
              <a:rPr lang="ru-RU" dirty="0" smtClean="0">
                <a:latin typeface="Times New Roman" pitchFamily="18" charset="0"/>
                <a:cs typeface="Times New Roman" pitchFamily="18" charset="0"/>
              </a:rPr>
              <a:t>буквами </a:t>
            </a:r>
            <a:r>
              <a:rPr lang="ru-RU" dirty="0" smtClean="0"/>
              <a:t>- к</a:t>
            </a:r>
            <a:r>
              <a:rPr lang="ru-RU" b="0" dirty="0" smtClean="0">
                <a:latin typeface="Times New Roman" pitchFamily="18" charset="0"/>
                <a:cs typeface="Times New Roman" pitchFamily="18" charset="0"/>
              </a:rPr>
              <a:t>рышки</a:t>
            </a:r>
            <a:r>
              <a:rPr lang="ru-RU" b="0" dirty="0">
                <a:latin typeface="Times New Roman" pitchFamily="18" charset="0"/>
                <a:cs typeface="Times New Roman" pitchFamily="18" charset="0"/>
              </a:rPr>
              <a:t>, камушки и даже детали конструктора - все эти материалы могут стать основой для игр с буквами. Просто нарисуйте (приклейте) на них букву и дети с удовольствием будут составлять свои первые </a:t>
            </a:r>
            <a:r>
              <a:rPr lang="ru-RU" b="0" dirty="0" smtClean="0">
                <a:latin typeface="Times New Roman" pitchFamily="18" charset="0"/>
                <a:cs typeface="Times New Roman" pitchFamily="18" charset="0"/>
              </a:rPr>
              <a:t>слова.</a:t>
            </a:r>
          </a:p>
          <a:p>
            <a:pPr algn="just"/>
            <a:r>
              <a:rPr lang="ru-RU" b="0" dirty="0" smtClean="0">
                <a:latin typeface="Times New Roman" pitchFamily="18" charset="0"/>
                <a:cs typeface="Times New Roman" pitchFamily="18" charset="0"/>
              </a:rPr>
              <a:t> </a:t>
            </a:r>
            <a:r>
              <a:rPr lang="ru-RU" dirty="0">
                <a:latin typeface="Times New Roman" pitchFamily="18" charset="0"/>
                <a:cs typeface="Times New Roman" pitchFamily="18" charset="0"/>
              </a:rPr>
              <a:t>Выкладывание </a:t>
            </a:r>
            <a:r>
              <a:rPr lang="ru-RU" dirty="0" smtClean="0">
                <a:latin typeface="Times New Roman" pitchFamily="18" charset="0"/>
                <a:cs typeface="Times New Roman" pitchFamily="18" charset="0"/>
              </a:rPr>
              <a:t>слов </a:t>
            </a:r>
            <a:r>
              <a:rPr lang="ru-RU" b="0" dirty="0" smtClean="0">
                <a:latin typeface="Times New Roman" pitchFamily="18" charset="0"/>
                <a:cs typeface="Times New Roman" pitchFamily="18" charset="0"/>
              </a:rPr>
              <a:t>- Поместите </a:t>
            </a:r>
            <a:r>
              <a:rPr lang="ru-RU" b="0" dirty="0">
                <a:latin typeface="Times New Roman" pitchFamily="18" charset="0"/>
                <a:cs typeface="Times New Roman" pitchFamily="18" charset="0"/>
              </a:rPr>
              <a:t>крашенный рис, манку или песок в узкий пластиковый контейнер или в поднос с высокими бортиками. Положите рядом карточки с простыми словами и любые мелкие предметы (камушки, пластиковые фигурки "</a:t>
            </a:r>
            <a:r>
              <a:rPr lang="ru-RU" b="0" dirty="0" err="1">
                <a:latin typeface="Times New Roman" pitchFamily="18" charset="0"/>
                <a:cs typeface="Times New Roman" pitchFamily="18" charset="0"/>
              </a:rPr>
              <a:t>марблс</a:t>
            </a:r>
            <a:r>
              <a:rPr lang="ru-RU" b="0" dirty="0" smtClean="0">
                <a:latin typeface="Times New Roman" pitchFamily="18" charset="0"/>
                <a:cs typeface="Times New Roman" pitchFamily="18" charset="0"/>
              </a:rPr>
              <a:t>"). </a:t>
            </a:r>
            <a:r>
              <a:rPr lang="ru-RU" b="0" dirty="0">
                <a:latin typeface="Times New Roman" pitchFamily="18" charset="0"/>
                <a:cs typeface="Times New Roman" pitchFamily="18" charset="0"/>
              </a:rPr>
              <a:t>Дети с огромным увлечение будут играть и выкладывать слова по образцу, а потом и без </a:t>
            </a:r>
            <a:r>
              <a:rPr lang="ru-RU" b="0" dirty="0" smtClean="0">
                <a:latin typeface="Times New Roman" pitchFamily="18" charset="0"/>
                <a:cs typeface="Times New Roman" pitchFamily="18" charset="0"/>
              </a:rPr>
              <a:t>шаблона.</a:t>
            </a:r>
          </a:p>
          <a:p>
            <a:pPr algn="just"/>
            <a:r>
              <a:rPr lang="ru-RU" dirty="0" smtClean="0">
                <a:latin typeface="Times New Roman" pitchFamily="18" charset="0"/>
                <a:cs typeface="Times New Roman" pitchFamily="18" charset="0"/>
              </a:rPr>
              <a:t>Творчество </a:t>
            </a:r>
            <a:r>
              <a:rPr lang="ru-RU" dirty="0">
                <a:latin typeface="Times New Roman" pitchFamily="18" charset="0"/>
                <a:cs typeface="Times New Roman" pitchFamily="18" charset="0"/>
              </a:rPr>
              <a:t>и </a:t>
            </a:r>
            <a:r>
              <a:rPr lang="ru-RU" dirty="0" smtClean="0">
                <a:latin typeface="Times New Roman" pitchFamily="18" charset="0"/>
                <a:cs typeface="Times New Roman" pitchFamily="18" charset="0"/>
              </a:rPr>
              <a:t>буквы - </a:t>
            </a:r>
            <a:r>
              <a:rPr lang="ru-RU" b="0" dirty="0" smtClean="0">
                <a:latin typeface="Times New Roman" pitchFamily="18" charset="0"/>
                <a:cs typeface="Times New Roman" pitchFamily="18" charset="0"/>
              </a:rPr>
              <a:t>В </a:t>
            </a:r>
            <a:r>
              <a:rPr lang="ru-RU" b="0" dirty="0">
                <a:latin typeface="Times New Roman" pitchFamily="18" charset="0"/>
                <a:cs typeface="Times New Roman" pitchFamily="18" charset="0"/>
              </a:rPr>
              <a:t>этом центре могут лежать карточки - шаблоны из серии: "как слепить букву", "как нарисовать букву" или напечатанные буквы, которые можно украсить с помощью пластилина или красок</a:t>
            </a:r>
            <a:r>
              <a:rPr lang="ru-RU" b="0" dirty="0" smtClean="0">
                <a:latin typeface="Times New Roman" pitchFamily="18" charset="0"/>
                <a:cs typeface="Times New Roman" pitchFamily="18" charset="0"/>
              </a:rPr>
              <a:t>. А </a:t>
            </a:r>
            <a:r>
              <a:rPr lang="ru-RU" b="0" dirty="0">
                <a:latin typeface="Times New Roman" pitchFamily="18" charset="0"/>
                <a:cs typeface="Times New Roman" pitchFamily="18" charset="0"/>
              </a:rPr>
              <a:t>еще трафареты, раскраски и наклейки для украшения </a:t>
            </a:r>
            <a:r>
              <a:rPr lang="ru-RU" b="0" dirty="0" smtClean="0">
                <a:latin typeface="Times New Roman" pitchFamily="18" charset="0"/>
                <a:cs typeface="Times New Roman" pitchFamily="18" charset="0"/>
              </a:rPr>
              <a:t>букв.</a:t>
            </a:r>
            <a:endParaRPr lang="ru-RU" b="0" dirty="0">
              <a:latin typeface="Times New Roman" pitchFamily="18" charset="0"/>
              <a:cs typeface="Times New Roman" pitchFamily="18" charset="0"/>
            </a:endParaRPr>
          </a:p>
          <a:p>
            <a:pPr algn="just"/>
            <a:r>
              <a:rPr lang="ru-RU" b="0" dirty="0" smtClean="0">
                <a:latin typeface="Times New Roman" pitchFamily="18" charset="0"/>
                <a:cs typeface="Times New Roman" pitchFamily="18" charset="0"/>
              </a:rPr>
              <a:t> </a:t>
            </a:r>
            <a:r>
              <a:rPr lang="ru-RU" dirty="0">
                <a:latin typeface="Times New Roman" pitchFamily="18" charset="0"/>
                <a:cs typeface="Times New Roman" pitchFamily="18" charset="0"/>
              </a:rPr>
              <a:t>Азбуки, книги про </a:t>
            </a:r>
            <a:r>
              <a:rPr lang="ru-RU" dirty="0" smtClean="0">
                <a:latin typeface="Times New Roman" pitchFamily="18" charset="0"/>
                <a:cs typeface="Times New Roman" pitchFamily="18" charset="0"/>
              </a:rPr>
              <a:t>буквы </a:t>
            </a:r>
            <a:r>
              <a:rPr lang="ru-RU" b="0" dirty="0" smtClean="0">
                <a:latin typeface="Times New Roman" pitchFamily="18" charset="0"/>
                <a:cs typeface="Times New Roman" pitchFamily="18" charset="0"/>
              </a:rPr>
              <a:t>- Это </a:t>
            </a:r>
            <a:r>
              <a:rPr lang="ru-RU" b="0" dirty="0">
                <a:latin typeface="Times New Roman" pitchFamily="18" charset="0"/>
                <a:cs typeface="Times New Roman" pitchFamily="18" charset="0"/>
              </a:rPr>
              <a:t>может быть плакат с кармашками, в которых прячутся буквы или азбука, нарисованная детьми. Конечно же книги про буквы, детям интересны интерактивные - с окошечками, с </a:t>
            </a:r>
            <a:r>
              <a:rPr lang="ru-RU" b="0" dirty="0" smtClean="0">
                <a:latin typeface="Times New Roman" pitchFamily="18" charset="0"/>
                <a:cs typeface="Times New Roman" pitchFamily="18" charset="0"/>
              </a:rPr>
              <a:t>движением.</a:t>
            </a:r>
            <a:endParaRPr lang="ru-RU" b="0" dirty="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Дорожки</a:t>
            </a:r>
            <a:r>
              <a:rPr lang="ru-RU" dirty="0">
                <a:latin typeface="Times New Roman" pitchFamily="18" charset="0"/>
                <a:cs typeface="Times New Roman" pitchFamily="18" charset="0"/>
              </a:rPr>
              <a:t>, </a:t>
            </a:r>
            <a:r>
              <a:rPr lang="ru-RU" dirty="0" smtClean="0">
                <a:latin typeface="Times New Roman" pitchFamily="18" charset="0"/>
                <a:cs typeface="Times New Roman" pitchFamily="18" charset="0"/>
              </a:rPr>
              <a:t>лабиринты </a:t>
            </a:r>
            <a:r>
              <a:rPr lang="ru-RU" b="0" dirty="0" smtClean="0">
                <a:latin typeface="Times New Roman" pitchFamily="18" charset="0"/>
                <a:cs typeface="Times New Roman" pitchFamily="18" charset="0"/>
              </a:rPr>
              <a:t>- Игры </a:t>
            </a:r>
            <a:r>
              <a:rPr lang="ru-RU" b="0" dirty="0">
                <a:latin typeface="Times New Roman" pitchFamily="18" charset="0"/>
                <a:cs typeface="Times New Roman" pitchFamily="18" charset="0"/>
              </a:rPr>
              <a:t>на развитие координации "глаз - </a:t>
            </a:r>
            <a:r>
              <a:rPr lang="ru-RU" b="0" dirty="0" smtClean="0">
                <a:latin typeface="Times New Roman" pitchFamily="18" charset="0"/>
                <a:cs typeface="Times New Roman" pitchFamily="18" charset="0"/>
              </a:rPr>
              <a:t>рука«. Дорожки </a:t>
            </a:r>
            <a:r>
              <a:rPr lang="ru-RU" b="0" dirty="0">
                <a:latin typeface="Times New Roman" pitchFamily="18" charset="0"/>
                <a:cs typeface="Times New Roman" pitchFamily="18" charset="0"/>
              </a:rPr>
              <a:t>и лабиринты по разным </a:t>
            </a:r>
            <a:r>
              <a:rPr lang="ru-RU" b="0" dirty="0" smtClean="0">
                <a:latin typeface="Times New Roman" pitchFamily="18" charset="0"/>
                <a:cs typeface="Times New Roman" pitchFamily="18" charset="0"/>
              </a:rPr>
              <a:t>темам.</a:t>
            </a:r>
          </a:p>
          <a:p>
            <a:pPr algn="just"/>
            <a:r>
              <a:rPr lang="ru-RU" dirty="0">
                <a:latin typeface="Times New Roman" pitchFamily="18" charset="0"/>
                <a:cs typeface="Times New Roman" pitchFamily="18" charset="0"/>
              </a:rPr>
              <a:t>Копилка новых </a:t>
            </a:r>
            <a:r>
              <a:rPr lang="ru-RU" dirty="0" smtClean="0">
                <a:latin typeface="Times New Roman" pitchFamily="18" charset="0"/>
                <a:cs typeface="Times New Roman" pitchFamily="18" charset="0"/>
              </a:rPr>
              <a:t>слов </a:t>
            </a:r>
            <a:r>
              <a:rPr lang="ru-RU" b="0" dirty="0" smtClean="0">
                <a:latin typeface="Times New Roman" pitchFamily="18" charset="0"/>
                <a:cs typeface="Times New Roman" pitchFamily="18" charset="0"/>
              </a:rPr>
              <a:t>- Карточки </a:t>
            </a:r>
            <a:r>
              <a:rPr lang="ru-RU" b="0" dirty="0">
                <a:latin typeface="Times New Roman" pitchFamily="18" charset="0"/>
                <a:cs typeface="Times New Roman" pitchFamily="18" charset="0"/>
              </a:rPr>
              <a:t>на которых напечатаны слова по теме недели, по теме события или проекта. Напечатанные имена детей, рядом со словом можно разместить картинку подсказку. </a:t>
            </a:r>
            <a:r>
              <a:rPr lang="ru-RU" b="0" dirty="0" smtClean="0">
                <a:latin typeface="Times New Roman" pitchFamily="18" charset="0"/>
                <a:cs typeface="Times New Roman" pitchFamily="18" charset="0"/>
              </a:rPr>
              <a:t> </a:t>
            </a:r>
            <a:r>
              <a:rPr lang="ru-RU" b="0" dirty="0">
                <a:latin typeface="Times New Roman" pitchFamily="18" charset="0"/>
                <a:cs typeface="Times New Roman" pitchFamily="18" charset="0"/>
              </a:rPr>
              <a:t>Обратите внимание, что печатать нужно именно печатные буквы, не прописные. Такие карточки можно размещать и в пространстве всей </a:t>
            </a:r>
            <a:r>
              <a:rPr lang="ru-RU" b="0" dirty="0" smtClean="0">
                <a:latin typeface="Times New Roman" pitchFamily="18" charset="0"/>
                <a:cs typeface="Times New Roman" pitchFamily="18" charset="0"/>
              </a:rPr>
              <a:t>группе.</a:t>
            </a:r>
          </a:p>
          <a:p>
            <a:pPr algn="just"/>
            <a:r>
              <a:rPr lang="ru-RU" b="0" dirty="0" smtClean="0">
                <a:latin typeface="Times New Roman" pitchFamily="18" charset="0"/>
                <a:cs typeface="Times New Roman" pitchFamily="18" charset="0"/>
              </a:rPr>
              <a:t> </a:t>
            </a:r>
            <a:r>
              <a:rPr lang="ru-RU" dirty="0">
                <a:latin typeface="Times New Roman" pitchFamily="18" charset="0"/>
                <a:cs typeface="Times New Roman" pitchFamily="18" charset="0"/>
              </a:rPr>
              <a:t>Настольные </a:t>
            </a:r>
            <a:r>
              <a:rPr lang="ru-RU" dirty="0" smtClean="0">
                <a:latin typeface="Times New Roman" pitchFamily="18" charset="0"/>
                <a:cs typeface="Times New Roman" pitchFamily="18" charset="0"/>
              </a:rPr>
              <a:t>игры </a:t>
            </a:r>
            <a:r>
              <a:rPr lang="ru-RU" b="0" dirty="0" smtClean="0">
                <a:latin typeface="Times New Roman" pitchFamily="18" charset="0"/>
                <a:cs typeface="Times New Roman" pitchFamily="18" charset="0"/>
              </a:rPr>
              <a:t>- Таких </a:t>
            </a:r>
            <a:r>
              <a:rPr lang="ru-RU" b="0" dirty="0">
                <a:latin typeface="Times New Roman" pitchFamily="18" charset="0"/>
                <a:cs typeface="Times New Roman" pitchFamily="18" charset="0"/>
              </a:rPr>
              <a:t>игр великое множество, соедини слово и букву, подбери пару и т.д. В такие игры лучше всего играть вместе с детьми, иначе они будут просто пылиться на полках. Игры на развитие речевого дыхания и многие </a:t>
            </a:r>
            <a:r>
              <a:rPr lang="ru-RU" b="0" dirty="0" smtClean="0">
                <a:latin typeface="Times New Roman" pitchFamily="18" charset="0"/>
                <a:cs typeface="Times New Roman" pitchFamily="18" charset="0"/>
              </a:rPr>
              <a:t>другие.</a:t>
            </a:r>
            <a:endParaRPr lang="ru-RU" b="0" dirty="0">
              <a:latin typeface="Times New Roman" pitchFamily="18" charset="0"/>
              <a:cs typeface="Times New Roman" pitchFamily="18" charset="0"/>
            </a:endParaRPr>
          </a:p>
        </p:txBody>
      </p:sp>
    </p:spTree>
    <p:extLst>
      <p:ext uri="{BB962C8B-B14F-4D97-AF65-F5344CB8AC3E}">
        <p14:creationId xmlns:p14="http://schemas.microsoft.com/office/powerpoint/2010/main" val="40612384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2000" b="1" dirty="0" smtClean="0">
                <a:latin typeface="Times New Roman" pitchFamily="18" charset="0"/>
                <a:cs typeface="Times New Roman" pitchFamily="18" charset="0"/>
              </a:rPr>
              <a:t>Организация пространства и ритуалы, способствующие развитию интереса к чтению</a:t>
            </a:r>
            <a:endParaRPr lang="ru-RU" sz="2000" b="1" dirty="0">
              <a:latin typeface="Times New Roman" pitchFamily="18" charset="0"/>
              <a:cs typeface="Times New Roman" pitchFamily="18" charset="0"/>
            </a:endParaRPr>
          </a:p>
        </p:txBody>
      </p:sp>
      <p:sp>
        <p:nvSpPr>
          <p:cNvPr id="3" name="Объект 2"/>
          <p:cNvSpPr>
            <a:spLocks noGrp="1"/>
          </p:cNvSpPr>
          <p:nvPr>
            <p:ph idx="1"/>
          </p:nvPr>
        </p:nvSpPr>
        <p:spPr>
          <a:xfrm>
            <a:off x="323528" y="1100628"/>
            <a:ext cx="8568952" cy="5568732"/>
          </a:xfrm>
        </p:spPr>
        <p:txBody>
          <a:bodyPr/>
          <a:lstStyle/>
          <a:p>
            <a:r>
              <a:rPr lang="ru-RU" dirty="0" smtClean="0">
                <a:latin typeface="Times New Roman" pitchFamily="18" charset="0"/>
                <a:cs typeface="Times New Roman" pitchFamily="18" charset="0"/>
              </a:rPr>
              <a:t>1. Книги – </a:t>
            </a:r>
            <a:r>
              <a:rPr lang="ru-RU" b="0" dirty="0" smtClean="0">
                <a:latin typeface="Times New Roman" pitchFamily="18" charset="0"/>
                <a:cs typeface="Times New Roman" pitchFamily="18" charset="0"/>
              </a:rPr>
              <a:t>разных  жанров, форматов, с мелким и крупным шрифтом.</a:t>
            </a:r>
          </a:p>
          <a:p>
            <a:r>
              <a:rPr lang="ru-RU" b="0" dirty="0" smtClean="0">
                <a:latin typeface="Times New Roman" pitchFamily="18" charset="0"/>
                <a:cs typeface="Times New Roman" pitchFamily="18" charset="0"/>
              </a:rPr>
              <a:t>2. </a:t>
            </a:r>
            <a:r>
              <a:rPr lang="ru-RU" dirty="0" smtClean="0">
                <a:latin typeface="Times New Roman" pitchFamily="18" charset="0"/>
                <a:cs typeface="Times New Roman" pitchFamily="18" charset="0"/>
              </a:rPr>
              <a:t>Журналы детские и взрослые </a:t>
            </a:r>
            <a:r>
              <a:rPr lang="ru-RU" b="0" dirty="0" smtClean="0">
                <a:latin typeface="Times New Roman" pitchFamily="18" charset="0"/>
                <a:cs typeface="Times New Roman" pitchFamily="18" charset="0"/>
              </a:rPr>
              <a:t>(для рассматривания и поиска информации)</a:t>
            </a:r>
          </a:p>
          <a:p>
            <a:r>
              <a:rPr lang="ru-RU" b="0" dirty="0" smtClean="0">
                <a:latin typeface="Times New Roman" pitchFamily="18" charset="0"/>
                <a:cs typeface="Times New Roman" pitchFamily="18" charset="0"/>
              </a:rPr>
              <a:t>3.</a:t>
            </a:r>
            <a:r>
              <a:rPr lang="ru-RU" dirty="0" smtClean="0">
                <a:latin typeface="Times New Roman" pitchFamily="18" charset="0"/>
                <a:cs typeface="Times New Roman" pitchFamily="18" charset="0"/>
              </a:rPr>
              <a:t> Буквы </a:t>
            </a:r>
            <a:r>
              <a:rPr lang="ru-RU" b="0" dirty="0" smtClean="0">
                <a:latin typeface="Times New Roman" pitchFamily="18" charset="0"/>
                <a:cs typeface="Times New Roman" pitchFamily="18" charset="0"/>
              </a:rPr>
              <a:t>– на плакатах, кубиках, магнитные, вырезанные из журналов, написанные детьми, буквы из различных материалов.</a:t>
            </a:r>
          </a:p>
          <a:p>
            <a:r>
              <a:rPr lang="ru-RU" b="0" dirty="0" smtClean="0">
                <a:latin typeface="Times New Roman" pitchFamily="18" charset="0"/>
                <a:cs typeface="Times New Roman" pitchFamily="18" charset="0"/>
              </a:rPr>
              <a:t>4. </a:t>
            </a:r>
            <a:r>
              <a:rPr lang="ru-RU" dirty="0" smtClean="0">
                <a:latin typeface="Times New Roman" pitchFamily="18" charset="0"/>
                <a:cs typeface="Times New Roman" pitchFamily="18" charset="0"/>
              </a:rPr>
              <a:t>Бумага разного цвета и формата </a:t>
            </a:r>
            <a:r>
              <a:rPr lang="ru-RU" b="0" dirty="0" smtClean="0">
                <a:latin typeface="Times New Roman" pitchFamily="18" charset="0"/>
                <a:cs typeface="Times New Roman" pitchFamily="18" charset="0"/>
              </a:rPr>
              <a:t>(для иллюстраций и создания книг)</a:t>
            </a:r>
          </a:p>
          <a:p>
            <a:r>
              <a:rPr lang="ru-RU" b="0" dirty="0" smtClean="0">
                <a:latin typeface="Times New Roman" pitchFamily="18" charset="0"/>
                <a:cs typeface="Times New Roman" pitchFamily="18" charset="0"/>
              </a:rPr>
              <a:t>5. Механическая пишущая машинка/ клавиатура (если есть возможность).</a:t>
            </a:r>
          </a:p>
          <a:p>
            <a:r>
              <a:rPr lang="ru-RU" b="0" dirty="0" smtClean="0">
                <a:latin typeface="Times New Roman" pitchFamily="18" charset="0"/>
                <a:cs typeface="Times New Roman" pitchFamily="18" charset="0"/>
              </a:rPr>
              <a:t>6. Заготовки обложек для книг.</a:t>
            </a:r>
          </a:p>
          <a:p>
            <a:r>
              <a:rPr lang="ru-RU" b="0" dirty="0" smtClean="0">
                <a:latin typeface="Times New Roman" pitchFamily="18" charset="0"/>
                <a:cs typeface="Times New Roman" pitchFamily="18" charset="0"/>
              </a:rPr>
              <a:t>7. Изобразительные и пишущие материалы</a:t>
            </a:r>
          </a:p>
          <a:p>
            <a:r>
              <a:rPr lang="ru-RU" b="0" dirty="0" smtClean="0">
                <a:latin typeface="Times New Roman" pitchFamily="18" charset="0"/>
                <a:cs typeface="Times New Roman" pitchFamily="18" charset="0"/>
              </a:rPr>
              <a:t>8. Технические приспособления (дырокол, ножницы, скотч, клей, </a:t>
            </a:r>
            <a:r>
              <a:rPr lang="ru-RU" b="0" dirty="0" err="1" smtClean="0">
                <a:latin typeface="Times New Roman" pitchFamily="18" charset="0"/>
                <a:cs typeface="Times New Roman" pitchFamily="18" charset="0"/>
              </a:rPr>
              <a:t>степлер</a:t>
            </a:r>
            <a:r>
              <a:rPr lang="ru-RU" b="0" dirty="0" smtClean="0">
                <a:latin typeface="Times New Roman" pitchFamily="18" charset="0"/>
                <a:cs typeface="Times New Roman" pitchFamily="18" charset="0"/>
              </a:rPr>
              <a:t>, </a:t>
            </a:r>
            <a:r>
              <a:rPr lang="ru-RU" b="0" dirty="0">
                <a:latin typeface="Times New Roman" pitchFamily="18" charset="0"/>
                <a:cs typeface="Times New Roman" pitchFamily="18" charset="0"/>
              </a:rPr>
              <a:t>шнурки, тесемки, </a:t>
            </a:r>
            <a:r>
              <a:rPr lang="ru-RU" b="0" dirty="0" err="1">
                <a:latin typeface="Times New Roman" pitchFamily="18" charset="0"/>
                <a:cs typeface="Times New Roman" pitchFamily="18" charset="0"/>
              </a:rPr>
              <a:t>ленточки</a:t>
            </a:r>
            <a:r>
              <a:rPr lang="ru-RU" b="0" dirty="0" err="1" smtClean="0">
                <a:latin typeface="Times New Roman" pitchFamily="18" charset="0"/>
                <a:cs typeface="Times New Roman" pitchFamily="18" charset="0"/>
              </a:rPr>
              <a:t>и</a:t>
            </a:r>
            <a:r>
              <a:rPr lang="ru-RU" b="0" dirty="0" smtClean="0">
                <a:latin typeface="Times New Roman" pitchFamily="18" charset="0"/>
                <a:cs typeface="Times New Roman" pitchFamily="18" charset="0"/>
              </a:rPr>
              <a:t> др.)</a:t>
            </a:r>
          </a:p>
          <a:p>
            <a:r>
              <a:rPr lang="ru-RU" b="0" dirty="0" smtClean="0">
                <a:latin typeface="Times New Roman" pitchFamily="18" charset="0"/>
                <a:cs typeface="Times New Roman" pitchFamily="18" charset="0"/>
              </a:rPr>
              <a:t>9. Стульчик автора.</a:t>
            </a:r>
          </a:p>
          <a:p>
            <a:endParaRPr lang="ru-RU" b="0" dirty="0">
              <a:latin typeface="Times New Roman" pitchFamily="18" charset="0"/>
              <a:cs typeface="Times New Roman" pitchFamily="18" charset="0"/>
            </a:endParaRPr>
          </a:p>
        </p:txBody>
      </p:sp>
    </p:spTree>
    <p:extLst>
      <p:ext uri="{BB962C8B-B14F-4D97-AF65-F5344CB8AC3E}">
        <p14:creationId xmlns:p14="http://schemas.microsoft.com/office/powerpoint/2010/main" val="4723215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4161" y="137170"/>
            <a:ext cx="2303280" cy="1976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2848" y="137170"/>
            <a:ext cx="2700025" cy="480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639" y="1577852"/>
            <a:ext cx="2346031" cy="3128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4300" y="4705893"/>
            <a:ext cx="3603002" cy="2152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descr="https://fikiwiki.com/uploads/posts/2022-02/1644719843_16-fikiwiki-com-p-kartinki-skhemi-predlozhenii-1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15216" y="2114152"/>
            <a:ext cx="3466540" cy="2386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15109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Углы">
  <a:themeElements>
    <a:clrScheme name="Углы">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Углы">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Углы">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148</TotalTime>
  <Words>1492</Words>
  <Application>Microsoft Office PowerPoint</Application>
  <PresentationFormat>Экран (4:3)</PresentationFormat>
  <Paragraphs>92</Paragraphs>
  <Slides>24</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24</vt:i4>
      </vt:variant>
    </vt:vector>
  </HeadingPairs>
  <TitlesOfParts>
    <vt:vector size="31" baseType="lpstr">
      <vt:lpstr>Arial</vt:lpstr>
      <vt:lpstr>Franklin Gothic Book</vt:lpstr>
      <vt:lpstr>Franklin Gothic Medium</vt:lpstr>
      <vt:lpstr>Times New Roman</vt:lpstr>
      <vt:lpstr>Tunga</vt:lpstr>
      <vt:lpstr>Wingdings</vt:lpstr>
      <vt:lpstr>Углы</vt:lpstr>
      <vt:lpstr>Центр грамотности и письма</vt:lpstr>
      <vt:lpstr>ОСНОВЫ ГРАМОТНОСТИ в ДОУ</vt:lpstr>
      <vt:lpstr>ЦЕЛЕВЫЕ ОРИЕНТИРЫ</vt:lpstr>
      <vt:lpstr>ЦЕЛЕВЫЕ ОРИЕНТИРЫ</vt:lpstr>
      <vt:lpstr>Место расположения в группе</vt:lpstr>
      <vt:lpstr>Образовательная среда</vt:lpstr>
      <vt:lpstr>Что может привлечь  детей и задержать их внимание?  Что замотивирует действовать?</vt:lpstr>
      <vt:lpstr>Организация пространства и ритуалы, способствующие развитию интереса к чтению</vt:lpstr>
      <vt:lpstr>Презентация PowerPoint</vt:lpstr>
      <vt:lpstr>Презентация PowerPoint</vt:lpstr>
      <vt:lpstr>Презентация PowerPoint</vt:lpstr>
      <vt:lpstr>Приемы развития грамотности</vt:lpstr>
      <vt:lpstr>ПРОекты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Центр грамотности и письма</dc:title>
  <dc:creator>User</dc:creator>
  <cp:lastModifiedBy>Вундеркинды</cp:lastModifiedBy>
  <cp:revision>24</cp:revision>
  <dcterms:created xsi:type="dcterms:W3CDTF">2023-01-18T14:45:55Z</dcterms:created>
  <dcterms:modified xsi:type="dcterms:W3CDTF">2023-01-19T03:20:59Z</dcterms:modified>
</cp:coreProperties>
</file>